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handoutMasterIdLst>
    <p:handoutMasterId r:id="rId69"/>
  </p:handoutMasterIdLst>
  <p:sldIdLst>
    <p:sldId id="257" r:id="rId2"/>
    <p:sldId id="258" r:id="rId3"/>
    <p:sldId id="298" r:id="rId4"/>
    <p:sldId id="404" r:id="rId5"/>
    <p:sldId id="305" r:id="rId6"/>
    <p:sldId id="304" r:id="rId7"/>
    <p:sldId id="317" r:id="rId8"/>
    <p:sldId id="323" r:id="rId9"/>
    <p:sldId id="325" r:id="rId10"/>
    <p:sldId id="343" r:id="rId11"/>
    <p:sldId id="344" r:id="rId12"/>
    <p:sldId id="324" r:id="rId13"/>
    <p:sldId id="335" r:id="rId14"/>
    <p:sldId id="347" r:id="rId15"/>
    <p:sldId id="261" r:id="rId16"/>
    <p:sldId id="265" r:id="rId17"/>
    <p:sldId id="306" r:id="rId18"/>
    <p:sldId id="307" r:id="rId19"/>
    <p:sldId id="308" r:id="rId20"/>
    <p:sldId id="309" r:id="rId21"/>
    <p:sldId id="361" r:id="rId22"/>
    <p:sldId id="362" r:id="rId23"/>
    <p:sldId id="364" r:id="rId24"/>
    <p:sldId id="365" r:id="rId25"/>
    <p:sldId id="366" r:id="rId26"/>
    <p:sldId id="367" r:id="rId27"/>
    <p:sldId id="368" r:id="rId28"/>
    <p:sldId id="369" r:id="rId29"/>
    <p:sldId id="395" r:id="rId30"/>
    <p:sldId id="370" r:id="rId31"/>
    <p:sldId id="311" r:id="rId32"/>
    <p:sldId id="266" r:id="rId33"/>
    <p:sldId id="312" r:id="rId34"/>
    <p:sldId id="310" r:id="rId35"/>
    <p:sldId id="313" r:id="rId36"/>
    <p:sldId id="494" r:id="rId37"/>
    <p:sldId id="371" r:id="rId38"/>
    <p:sldId id="372" r:id="rId39"/>
    <p:sldId id="374" r:id="rId40"/>
    <p:sldId id="375" r:id="rId41"/>
    <p:sldId id="376" r:id="rId42"/>
    <p:sldId id="260" r:id="rId43"/>
    <p:sldId id="377" r:id="rId44"/>
    <p:sldId id="378" r:id="rId45"/>
    <p:sldId id="379" r:id="rId46"/>
    <p:sldId id="380" r:id="rId47"/>
    <p:sldId id="381" r:id="rId48"/>
    <p:sldId id="382" r:id="rId49"/>
    <p:sldId id="383" r:id="rId50"/>
    <p:sldId id="402" r:id="rId51"/>
    <p:sldId id="384" r:id="rId52"/>
    <p:sldId id="385" r:id="rId53"/>
    <p:sldId id="386" r:id="rId54"/>
    <p:sldId id="387" r:id="rId55"/>
    <p:sldId id="388" r:id="rId56"/>
    <p:sldId id="389" r:id="rId57"/>
    <p:sldId id="390" r:id="rId58"/>
    <p:sldId id="391" r:id="rId59"/>
    <p:sldId id="392" r:id="rId60"/>
    <p:sldId id="393" r:id="rId61"/>
    <p:sldId id="403" r:id="rId62"/>
    <p:sldId id="394" r:id="rId63"/>
    <p:sldId id="464" r:id="rId64"/>
    <p:sldId id="492" r:id="rId65"/>
    <p:sldId id="493" r:id="rId66"/>
    <p:sldId id="400" r:id="rId67"/>
  </p:sldIdLst>
  <p:sldSz cx="12192000" cy="6858000"/>
  <p:notesSz cx="7104063" cy="10234613"/>
  <p:embeddedFontLst>
    <p:embeddedFont>
      <p:font typeface="Calibri" panose="020F0502020204030204" pitchFamily="34" charset="0"/>
      <p:regular r:id="rId70"/>
      <p:bold r:id="rId71"/>
      <p:italic r:id="rId72"/>
      <p:boldItalic r:id="rId73"/>
    </p:embeddedFont>
    <p:embeddedFont>
      <p:font typeface="微软雅黑" panose="020B0503020204020204" pitchFamily="34" charset="-122"/>
      <p:regular r:id="rId74"/>
      <p:bold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q gg"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62"/>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1C0"/>
    <a:srgbClr val="90AACD"/>
    <a:srgbClr val="3A77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2022/3/22</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D2A48B96-639E-45A3-A0BA-2464DFDB1FAA}" type="datetimeFigureOut">
              <a:rPr lang="zh-CN" altLang="en-US" smtClean="0"/>
              <a:t>2022/3/22</a:t>
            </a:fld>
            <a:endParaRPr lang="zh-CN" altLang="en-US" dirty="0"/>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A6837353-30EB-4A48-80EB-173D804AEFB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82F288E0-7875-42C4-84C8-98DBBD3BF4D2}" type="datetimeFigureOut">
              <a:rPr lang="zh-CN" altLang="en-US" smtClean="0"/>
              <a:t>2022/3/22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cs typeface="宋体" panose="02010600030101010101" pitchFamily="2" charset="-122"/>
              </a:defRPr>
            </a:lvl1pPr>
          </a:lstStyle>
          <a:p>
            <a:fld id="{7D9BB5D0-35E4-459D-AEF3-FE4D7C45CC1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docin.com/p-869302395.html"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0.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3.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4.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slideLayout" Target="../slideLayouts/slideLayout7.xml"/><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image" Target="../media/image16.emf"/><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8.e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7.png"/><Relationship Id="rId5" Type="http://schemas.openxmlformats.org/officeDocument/2006/relationships/slideLayout" Target="../slideLayouts/slideLayout7.xml"/><Relationship Id="rId4" Type="http://schemas.openxmlformats.org/officeDocument/2006/relationships/tags" Target="../tags/tag81.xml"/></Relationships>
</file>

<file path=ppt/slides/_rels/slide25.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9.jpeg"/><Relationship Id="rId5" Type="http://schemas.openxmlformats.org/officeDocument/2006/relationships/slideLayout" Target="../slideLayouts/slideLayout7.xml"/><Relationship Id="rId4" Type="http://schemas.openxmlformats.org/officeDocument/2006/relationships/tags" Target="../tags/tag8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2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slideLayout" Target="../slideLayouts/slideLayout1.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s/_rels/slide29.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23.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slideLayout" Target="../slideLayouts/slideLayout1.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4.png"/><Relationship Id="rId5" Type="http://schemas.openxmlformats.org/officeDocument/2006/relationships/slideLayout" Target="../slideLayouts/slideLayout1.xml"/><Relationship Id="rId4" Type="http://schemas.openxmlformats.org/officeDocument/2006/relationships/tags" Target="../tags/tag11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 Type="http://schemas.openxmlformats.org/officeDocument/2006/relationships/tags" Target="../tags/tag120.xml"/><Relationship Id="rId21" Type="http://schemas.openxmlformats.org/officeDocument/2006/relationships/tags" Target="../tags/tag138.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slideLayout" Target="../slideLayouts/slideLayout7.xml"/><Relationship Id="rId10" Type="http://schemas.openxmlformats.org/officeDocument/2006/relationships/tags" Target="../tags/tag127.xml"/><Relationship Id="rId19" Type="http://schemas.openxmlformats.org/officeDocument/2006/relationships/tags" Target="../tags/tag136.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s>
</file>

<file path=ppt/slides/_rels/slide39.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40.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33.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Layout" Target="../slideLayouts/slideLayout1.xml"/><Relationship Id="rId5" Type="http://schemas.openxmlformats.org/officeDocument/2006/relationships/tags" Target="../tags/tag15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blog.csdn.net/weixin_43962465/article/details/85267234"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3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7.xml"/><Relationship Id="rId5" Type="http://schemas.openxmlformats.org/officeDocument/2006/relationships/tags" Target="../tags/tag167.xml"/><Relationship Id="rId4" Type="http://schemas.openxmlformats.org/officeDocument/2006/relationships/tags" Target="../tags/tag166.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70.xml"/><Relationship Id="rId7" Type="http://schemas.openxmlformats.org/officeDocument/2006/relationships/notesSlide" Target="../notesSlides/notesSlide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7.xml"/><Relationship Id="rId5" Type="http://schemas.openxmlformats.org/officeDocument/2006/relationships/tags" Target="../tags/tag172.xml"/><Relationship Id="rId4" Type="http://schemas.openxmlformats.org/officeDocument/2006/relationships/tags" Target="../tags/tag171.xml"/><Relationship Id="rId9"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8.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hyperlink" Target="https://blog.csdn.net/jasonsix/article/details/52564350" TargetMode="External"/><Relationship Id="rId5" Type="http://schemas.openxmlformats.org/officeDocument/2006/relationships/tags" Target="../tags/tag177.xml"/><Relationship Id="rId10" Type="http://schemas.openxmlformats.org/officeDocument/2006/relationships/hyperlink" Target="https://blog.csdn.net/weixin_43962465/article/details/85267234" TargetMode="External"/><Relationship Id="rId4" Type="http://schemas.openxmlformats.org/officeDocument/2006/relationships/tags" Target="../tags/tag176.xml"/><Relationship Id="rId9"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Grp="1" noChangeAspect="1"/>
          </p:cNvPicPr>
          <p:nvPr>
            <p:ph/>
          </p:nvPr>
        </p:nvPicPr>
        <p:blipFill>
          <a:blip r:embed="rId2"/>
          <a:srcRect r="7400" b="43223"/>
          <a:stretch>
            <a:fillRect/>
          </a:stretch>
        </p:blipFill>
        <p:spPr>
          <a:xfrm>
            <a:off x="-4445" y="2971800"/>
            <a:ext cx="12196445" cy="3886200"/>
          </a:xfrm>
          <a:prstGeom prst="rect">
            <a:avLst/>
          </a:prstGeom>
        </p:spPr>
      </p:pic>
      <p:sp>
        <p:nvSpPr>
          <p:cNvPr id="4"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01775" y="2010410"/>
            <a:ext cx="7420610" cy="1014730"/>
          </a:xfrm>
          <a:prstGeom prst="rect">
            <a:avLst/>
          </a:prstGeom>
          <a:noFill/>
        </p:spPr>
        <p:txBody>
          <a:bodyPr wrap="square" rtlCol="0">
            <a:spAutoFit/>
          </a:bodyPr>
          <a:lstStyle/>
          <a:p>
            <a:r>
              <a:rPr lang="en-US" altLang="zh-CN" sz="60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6000" b="1" dirty="0">
                <a:solidFill>
                  <a:schemeClr val="bg1"/>
                </a:solidFill>
                <a:latin typeface="宋体" panose="02010600030101010101" pitchFamily="2" charset="-122"/>
                <a:ea typeface="宋体" panose="02010600030101010101" pitchFamily="2" charset="-122"/>
                <a:cs typeface="汉仪中黑简" panose="02010600000101010101" charset="-122"/>
              </a:rPr>
              <a:t>概述</a:t>
            </a: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616710" y="3547745"/>
            <a:ext cx="6315075" cy="706755"/>
          </a:xfrm>
          <a:prstGeom prst="rect">
            <a:avLst/>
          </a:prstGeom>
          <a:noFill/>
          <a:ln w="9525">
            <a:noFill/>
          </a:ln>
        </p:spPr>
        <p:txBody>
          <a:bodyPr wrap="square">
            <a:spAutoFit/>
          </a:bodyPr>
          <a:lstStyle/>
          <a:p>
            <a:pPr indent="0"/>
            <a:r>
              <a:rPr lang="en-US" sz="2000" b="0" dirty="0">
                <a:solidFill>
                  <a:schemeClr val="bg1"/>
                </a:solidFill>
                <a:latin typeface="宋体" panose="02010600030101010101" pitchFamily="2" charset="-122"/>
                <a:ea typeface="宋体" panose="02010600030101010101" pitchFamily="2" charset="-122"/>
              </a:rPr>
              <a:t>SRA2022-G15</a:t>
            </a:r>
          </a:p>
          <a:p>
            <a:pPr indent="0"/>
            <a:r>
              <a:rPr lang="zh-CN" altLang="en-US" sz="2000" b="0" dirty="0">
                <a:solidFill>
                  <a:schemeClr val="bg1"/>
                </a:solidFill>
                <a:latin typeface="宋体" panose="02010600030101010101" pitchFamily="2" charset="-122"/>
                <a:ea typeface="宋体" panose="02010600030101010101" pitchFamily="2" charset="-122"/>
              </a:rPr>
              <a:t>徐文君、何雨珊、吴佳璐、叶诗雨、刘柏轩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8415" y="3915865"/>
            <a:ext cx="4478020" cy="1435279"/>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529070" y="3915864"/>
            <a:ext cx="4478020" cy="1435279"/>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7" name="矩形 6"/>
          <p:cNvSpPr/>
          <p:nvPr/>
        </p:nvSpPr>
        <p:spPr>
          <a:xfrm>
            <a:off x="2764140" y="2840923"/>
            <a:ext cx="1242468" cy="588078"/>
          </a:xfrm>
          <a:prstGeom prst="rect">
            <a:avLst/>
          </a:prstGeom>
          <a:solidFill>
            <a:srgbClr val="3A778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矩形 7"/>
          <p:cNvSpPr/>
          <p:nvPr/>
        </p:nvSpPr>
        <p:spPr>
          <a:xfrm>
            <a:off x="7910192" y="2825699"/>
            <a:ext cx="1878331" cy="582182"/>
          </a:xfrm>
          <a:prstGeom prst="rect">
            <a:avLst/>
          </a:prstGeom>
          <a:solidFill>
            <a:srgbClr val="4E7B8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519555" y="4143247"/>
            <a:ext cx="4015740" cy="92202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实现某功能的一组构建事物之间的消息的集合，涉及消息、动作序列、链接。</a:t>
            </a:r>
          </a:p>
        </p:txBody>
      </p:sp>
      <p:sp>
        <p:nvSpPr>
          <p:cNvPr id="10" name="文本框 9"/>
          <p:cNvSpPr txBox="1"/>
          <p:nvPr/>
        </p:nvSpPr>
        <p:spPr>
          <a:xfrm>
            <a:off x="6881812" y="4212053"/>
            <a:ext cx="3935095" cy="645160"/>
          </a:xfrm>
          <a:prstGeom prst="rect">
            <a:avLst/>
          </a:prstGeom>
          <a:noFill/>
        </p:spPr>
        <p:txBody>
          <a:bodyPr wrap="square" rtlCol="0" anchor="t">
            <a:spAutoFit/>
          </a:bodyPr>
          <a:lstStyle/>
          <a:p>
            <a:pPr algn="just"/>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描述了一个对象或一个交互在生命期内响应事件所经历的状态序列。</a:t>
            </a:r>
          </a:p>
        </p:txBody>
      </p:sp>
      <p:sp>
        <p:nvSpPr>
          <p:cNvPr id="22" name="文本框 21"/>
          <p:cNvSpPr txBox="1"/>
          <p:nvPr/>
        </p:nvSpPr>
        <p:spPr>
          <a:xfrm>
            <a:off x="2480551" y="2916766"/>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交互</a:t>
            </a:r>
          </a:p>
        </p:txBody>
      </p:sp>
      <p:sp>
        <p:nvSpPr>
          <p:cNvPr id="12" name="文本框 11"/>
          <p:cNvSpPr txBox="1"/>
          <p:nvPr/>
        </p:nvSpPr>
        <p:spPr>
          <a:xfrm>
            <a:off x="7910193" y="2902724"/>
            <a:ext cx="1878330" cy="398780"/>
          </a:xfrm>
          <a:prstGeom prst="rect">
            <a:avLst/>
          </a:prstGeom>
          <a:noFill/>
        </p:spPr>
        <p:txBody>
          <a:bodyPr wrap="square" rtlCol="0" anchor="t">
            <a:spAutoFit/>
          </a:bodyPr>
          <a:lstStyle/>
          <a:p>
            <a:pPr algn="ctr"/>
            <a:r>
              <a:rPr lang="zh-CN" altLang="en-US" sz="2000" dirty="0">
                <a:solidFill>
                  <a:schemeClr val="bg1"/>
                </a:solidFill>
                <a:latin typeface="宋体" panose="02010600030101010101" pitchFamily="2" charset="-122"/>
                <a:ea typeface="宋体" panose="02010600030101010101" pitchFamily="2" charset="-122"/>
                <a:cs typeface="汉仪中黑简" panose="02010600000101010101" charset="-122"/>
              </a:rPr>
              <a:t>状态机</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行为事物</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18" name="文本框 17"/>
          <p:cNvSpPr txBox="1"/>
          <p:nvPr/>
        </p:nvSpPr>
        <p:spPr>
          <a:xfrm>
            <a:off x="1161415" y="1830737"/>
            <a:ext cx="9414338"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行为事物是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模型图的动态部分，描述跨越空间和时间的行为。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4576" y="2711360"/>
            <a:ext cx="4478020" cy="1435279"/>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6628379" y="3952063"/>
            <a:ext cx="4478020" cy="1435279"/>
          </a:xfrm>
          <a:prstGeom prst="rect">
            <a:avLst/>
          </a:prstGeom>
          <a:solidFill>
            <a:srgbClr val="4E7B8C"/>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275716" y="2938742"/>
            <a:ext cx="4015740" cy="645160"/>
          </a:xfrm>
          <a:prstGeom prst="rect">
            <a:avLst/>
          </a:prstGeom>
          <a:noFill/>
        </p:spPr>
        <p:txBody>
          <a:bodyPr wrap="square" rtlCol="0" anchor="t">
            <a:spAutoFit/>
          </a:bodyPr>
          <a:lstStyle/>
          <a:p>
            <a:pPr algn="just"/>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分组事物是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模型图的组织部分，描述事物的组织结构，主要由包实现。</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6981121" y="4248252"/>
            <a:ext cx="3935095" cy="645160"/>
          </a:xfrm>
          <a:prstGeom prst="rect">
            <a:avLst/>
          </a:prstGeom>
          <a:noFill/>
        </p:spPr>
        <p:txBody>
          <a:bodyPr wrap="square" rtlCol="0" anchor="t">
            <a:spAutoFit/>
          </a:bodyPr>
          <a:lstStyle/>
          <a:p>
            <a:pPr algn="just"/>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注释事物是</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UML</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模型的解释部分，用来对模型中的元素进行说明，解释。</a:t>
            </a:r>
          </a:p>
        </p:txBody>
      </p:sp>
      <p:sp>
        <p:nvSpPr>
          <p:cNvPr id="22" name="文本框 21"/>
          <p:cNvSpPr txBox="1"/>
          <p:nvPr/>
        </p:nvSpPr>
        <p:spPr>
          <a:xfrm>
            <a:off x="2204047" y="1698038"/>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分组事物</a:t>
            </a:r>
          </a:p>
        </p:txBody>
      </p:sp>
      <p:sp>
        <p:nvSpPr>
          <p:cNvPr id="12" name="文本框 11"/>
          <p:cNvSpPr txBox="1"/>
          <p:nvPr/>
        </p:nvSpPr>
        <p:spPr>
          <a:xfrm>
            <a:off x="8009503" y="2938742"/>
            <a:ext cx="1878330" cy="521970"/>
          </a:xfrm>
          <a:prstGeom prst="rect">
            <a:avLst/>
          </a:prstGeom>
          <a:noFill/>
        </p:spPr>
        <p:txBody>
          <a:bodyPr wrap="square" rtlCol="0" anchor="t">
            <a:spAutoFit/>
          </a:bodyPr>
          <a:lstStyle/>
          <a:p>
            <a:pPr algn="ctr"/>
            <a:r>
              <a:rPr lang="zh-CN" altLang="en-US" sz="2800" b="1" dirty="0">
                <a:latin typeface="宋体" panose="02010600030101010101" pitchFamily="2" charset="-122"/>
                <a:ea typeface="宋体" panose="02010600030101010101" pitchFamily="2" charset="-122"/>
                <a:cs typeface="汉仪中黑简" panose="02010600000101010101" charset="-122"/>
              </a:rPr>
              <a:t>注释事物</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20" name="文本框 19"/>
          <p:cNvSpPr txBox="1"/>
          <p:nvPr/>
        </p:nvSpPr>
        <p:spPr>
          <a:xfrm flipH="1">
            <a:off x="1044576" y="4374021"/>
            <a:ext cx="3319377"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包：把元素编程成组的机制。</a:t>
            </a:r>
          </a:p>
        </p:txBody>
      </p:sp>
      <p:sp>
        <p:nvSpPr>
          <p:cNvPr id="21" name="文本框 20"/>
          <p:cNvSpPr txBox="1"/>
          <p:nvPr/>
        </p:nvSpPr>
        <p:spPr>
          <a:xfrm flipH="1">
            <a:off x="6631144" y="5620786"/>
            <a:ext cx="4703606" cy="368300"/>
          </a:xfrm>
          <a:prstGeom prst="rect">
            <a:avLst/>
          </a:prstGeom>
          <a:noFill/>
        </p:spPr>
        <p:txBody>
          <a:bodyPr wrap="square" rtlCol="0" anchor="t">
            <a:spAutoFit/>
          </a:bodyPr>
          <a:lstStyle/>
          <a:p>
            <a:pPr marL="285750" indent="-285750" algn="ctr">
              <a:buFont typeface="Wingdings" panose="05000000000000000000" pitchFamily="2" charset="2"/>
              <a:buChar char="p"/>
            </a:pP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注释：对元素进行约束或解释的简单符号。</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14" name="文本框 13"/>
          <p:cNvSpPr txBox="1"/>
          <p:nvPr/>
        </p:nvSpPr>
        <p:spPr>
          <a:xfrm>
            <a:off x="110236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依赖</a:t>
            </a:r>
          </a:p>
        </p:txBody>
      </p:sp>
      <p:sp>
        <p:nvSpPr>
          <p:cNvPr id="20" name="任意多边形 19"/>
          <p:cNvSpPr/>
          <p:nvPr/>
        </p:nvSpPr>
        <p:spPr>
          <a:xfrm>
            <a:off x="6376035" y="1909446"/>
            <a:ext cx="1908175" cy="187379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父类和子类之间的关系，子类继承父类的属性和操作，除此之外，子类还添加新的属性和操作。</a:t>
            </a:r>
          </a:p>
        </p:txBody>
      </p:sp>
      <p:sp>
        <p:nvSpPr>
          <p:cNvPr id="21" name="任意多边形 20"/>
          <p:cNvSpPr/>
          <p:nvPr/>
        </p:nvSpPr>
        <p:spPr>
          <a:xfrm>
            <a:off x="898525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1600"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类之间的语义关系，其中的一个类指定了由另一个类必须执行的约定。</a:t>
            </a:r>
          </a:p>
        </p:txBody>
      </p:sp>
      <p:sp>
        <p:nvSpPr>
          <p:cNvPr id="22" name="任意多边形 21"/>
          <p:cNvSpPr/>
          <p:nvPr/>
        </p:nvSpPr>
        <p:spPr>
          <a:xfrm>
            <a:off x="1157605"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其中一个元素（独立事务）发生变化 会影响另一个元素（依赖事务）的语义。</a:t>
            </a:r>
          </a:p>
        </p:txBody>
      </p:sp>
      <p:sp>
        <p:nvSpPr>
          <p:cNvPr id="23" name="任意多边形 22"/>
          <p:cNvSpPr/>
          <p:nvPr/>
        </p:nvSpPr>
        <p:spPr>
          <a:xfrm>
            <a:off x="3766820" y="1909445"/>
            <a:ext cx="1908175" cy="191071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07" h="3011">
                <a:moveTo>
                  <a:pt x="0" y="1475"/>
                </a:moveTo>
                <a:lnTo>
                  <a:pt x="1" y="1463"/>
                </a:lnTo>
                <a:lnTo>
                  <a:pt x="1" y="1458"/>
                </a:lnTo>
                <a:lnTo>
                  <a:pt x="0" y="1439"/>
                </a:lnTo>
                <a:cubicBezTo>
                  <a:pt x="-11" y="1253"/>
                  <a:pt x="79" y="983"/>
                  <a:pt x="134" y="882"/>
                </a:cubicBezTo>
                <a:cubicBezTo>
                  <a:pt x="315" y="398"/>
                  <a:pt x="966" y="-33"/>
                  <a:pt x="1503" y="0"/>
                </a:cubicBezTo>
                <a:cubicBezTo>
                  <a:pt x="2346" y="-26"/>
                  <a:pt x="3026" y="746"/>
                  <a:pt x="3005" y="1503"/>
                </a:cubicBezTo>
                <a:cubicBezTo>
                  <a:pt x="3049" y="2346"/>
                  <a:pt x="2223" y="3026"/>
                  <a:pt x="1530" y="3005"/>
                </a:cubicBezTo>
                <a:lnTo>
                  <a:pt x="1534" y="3009"/>
                </a:lnTo>
                <a:lnTo>
                  <a:pt x="0" y="3009"/>
                </a:lnTo>
                <a:lnTo>
                  <a:pt x="0" y="1475"/>
                </a:lnTo>
                <a:lnTo>
                  <a:pt x="0" y="1475"/>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bg1"/>
                </a:solidFill>
                <a:latin typeface="宋体" panose="02010600030101010101" pitchFamily="2" charset="-122"/>
                <a:ea typeface="宋体" panose="02010600030101010101" pitchFamily="2" charset="-122"/>
                <a:cs typeface="汉仪中黑简" panose="02010600000101010101" charset="-122"/>
                <a:sym typeface="+mn-ea"/>
              </a:rPr>
              <a:t>指明了一个对象与另一个对象间的关系。</a:t>
            </a:r>
          </a:p>
        </p:txBody>
      </p:sp>
      <p:sp>
        <p:nvSpPr>
          <p:cNvPr id="36" name="文本框 35"/>
          <p:cNvSpPr txBox="1"/>
          <p:nvPr/>
        </p:nvSpPr>
        <p:spPr>
          <a:xfrm>
            <a:off x="6394450"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泛化</a:t>
            </a:r>
            <a:endPar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endParaRPr>
          </a:p>
        </p:txBody>
      </p:sp>
      <p:sp>
        <p:nvSpPr>
          <p:cNvPr id="40" name="文本框 39"/>
          <p:cNvSpPr txBox="1"/>
          <p:nvPr/>
        </p:nvSpPr>
        <p:spPr>
          <a:xfrm>
            <a:off x="374840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关联</a:t>
            </a:r>
          </a:p>
        </p:txBody>
      </p:sp>
      <p:sp>
        <p:nvSpPr>
          <p:cNvPr id="44" name="文本框 43"/>
          <p:cNvSpPr txBox="1"/>
          <p:nvPr/>
        </p:nvSpPr>
        <p:spPr>
          <a:xfrm>
            <a:off x="9040495" y="4136073"/>
            <a:ext cx="965835" cy="306705"/>
          </a:xfrm>
          <a:prstGeom prst="rect">
            <a:avLst/>
          </a:prstGeom>
          <a:solidFill>
            <a:srgbClr val="608789"/>
          </a:solidFill>
        </p:spPr>
        <p:txBody>
          <a:bodyPr wrap="square" rtlCol="0">
            <a:spAutoFit/>
          </a:bodyPr>
          <a:lstStyle/>
          <a:p>
            <a:r>
              <a:rPr kumimoji="1" lang="zh-CN" altLang="en-US" sz="1400" dirty="0">
                <a:solidFill>
                  <a:schemeClr val="bg1"/>
                </a:solidFill>
                <a:effectLst/>
                <a:latin typeface="宋体" panose="02010600030101010101" pitchFamily="2" charset="-122"/>
                <a:ea typeface="宋体" panose="02010600030101010101" pitchFamily="2" charset="-122"/>
                <a:cs typeface="汉仪中黑简" panose="02010600000101010101" charset="-122"/>
              </a:rPr>
              <a:t>实现</a:t>
            </a:r>
          </a:p>
        </p:txBody>
      </p:sp>
      <p:sp>
        <p:nvSpPr>
          <p:cNvPr id="46" name="灯片编号占位符 4"/>
          <p:cNvSpPr>
            <a:spLocks noGrp="1"/>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12</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中的关系</a:t>
            </a:r>
          </a:p>
        </p:txBody>
      </p:sp>
      <p:pic>
        <p:nvPicPr>
          <p:cNvPr id="9" name="图片 8"/>
          <p:cNvPicPr>
            <a:picLocks noChangeAspect="1"/>
          </p:cNvPicPr>
          <p:nvPr/>
        </p:nvPicPr>
        <p:blipFill>
          <a:blip r:embed="rId2"/>
          <a:stretch>
            <a:fillRect/>
          </a:stretch>
        </p:blipFill>
        <p:spPr>
          <a:xfrm>
            <a:off x="8610600" y="4796472"/>
            <a:ext cx="2682534" cy="661319"/>
          </a:xfrm>
          <a:prstGeom prst="rect">
            <a:avLst/>
          </a:prstGeom>
        </p:spPr>
      </p:pic>
      <p:pic>
        <p:nvPicPr>
          <p:cNvPr id="12" name="图片 11"/>
          <p:cNvPicPr>
            <a:picLocks noChangeAspect="1"/>
          </p:cNvPicPr>
          <p:nvPr/>
        </p:nvPicPr>
        <p:blipFill>
          <a:blip r:embed="rId3"/>
          <a:stretch>
            <a:fillRect/>
          </a:stretch>
        </p:blipFill>
        <p:spPr>
          <a:xfrm>
            <a:off x="6012665" y="4855363"/>
            <a:ext cx="2597935" cy="606185"/>
          </a:xfrm>
          <a:prstGeom prst="rect">
            <a:avLst/>
          </a:prstGeom>
        </p:spPr>
      </p:pic>
      <p:pic>
        <p:nvPicPr>
          <p:cNvPr id="16" name="图片 15"/>
          <p:cNvPicPr>
            <a:picLocks noChangeAspect="1"/>
          </p:cNvPicPr>
          <p:nvPr/>
        </p:nvPicPr>
        <p:blipFill>
          <a:blip r:embed="rId4"/>
          <a:stretch>
            <a:fillRect/>
          </a:stretch>
        </p:blipFill>
        <p:spPr>
          <a:xfrm>
            <a:off x="615764" y="4855362"/>
            <a:ext cx="2766085" cy="602429"/>
          </a:xfrm>
          <a:prstGeom prst="rect">
            <a:avLst/>
          </a:prstGeom>
        </p:spPr>
      </p:pic>
      <p:pic>
        <p:nvPicPr>
          <p:cNvPr id="18" name="图片 17"/>
          <p:cNvPicPr>
            <a:picLocks noChangeAspect="1"/>
          </p:cNvPicPr>
          <p:nvPr/>
        </p:nvPicPr>
        <p:blipFill>
          <a:blip r:embed="rId5"/>
          <a:stretch>
            <a:fillRect/>
          </a:stretch>
        </p:blipFill>
        <p:spPr>
          <a:xfrm>
            <a:off x="3766820" y="4759763"/>
            <a:ext cx="1908175" cy="840340"/>
          </a:xfrm>
          <a:prstGeom prst="rect">
            <a:avLst/>
          </a:prstGeom>
        </p:spPr>
      </p:pic>
      <p:sp>
        <p:nvSpPr>
          <p:cNvPr id="19" name="矩形 18"/>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6" name="AutoShape 5"/>
          <p:cNvSpPr/>
          <p:nvPr/>
        </p:nvSpPr>
        <p:spPr bwMode="auto">
          <a:xfrm>
            <a:off x="940435" y="4572635"/>
            <a:ext cx="2939858" cy="1445962"/>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39858" cy="206004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4"/>
            <a:ext cx="2939225" cy="1661181"/>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1" y="3585845"/>
            <a:ext cx="2940492" cy="244731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39858" cy="1568392"/>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4"/>
            <a:ext cx="2938591" cy="1328687"/>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3" name="文本框 32"/>
          <p:cNvSpPr txBox="1"/>
          <p:nvPr/>
        </p:nvSpPr>
        <p:spPr>
          <a:xfrm>
            <a:off x="2626010" y="1414050"/>
            <a:ext cx="7337406" cy="858377"/>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rPr>
              <a:t>发生在接口和实现它们的类或构件之间，或是在用例和实现它们的协作之间的关系是什么关系？用图形怎么表示？</a:t>
            </a:r>
            <a:endParaRPr lang="en-US" altLang="en-US" b="1" dirty="0">
              <a:solidFill>
                <a:srgbClr val="3A778E"/>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sp>
        <p:nvSpPr>
          <p:cNvPr id="35" name="文本框 34"/>
          <p:cNvSpPr txBox="1"/>
          <p:nvPr/>
        </p:nvSpPr>
        <p:spPr>
          <a:xfrm>
            <a:off x="1474470" y="405320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p>
        </p:txBody>
      </p:sp>
      <p:sp>
        <p:nvSpPr>
          <p:cNvPr id="36" name="文本框 35"/>
          <p:cNvSpPr txBox="1"/>
          <p:nvPr/>
        </p:nvSpPr>
        <p:spPr>
          <a:xfrm>
            <a:off x="8839835" y="414083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80</a:t>
            </a:r>
          </a:p>
        </p:txBody>
      </p:sp>
      <p:sp>
        <p:nvSpPr>
          <p:cNvPr id="37" name="文本框 36"/>
          <p:cNvSpPr txBox="1"/>
          <p:nvPr/>
        </p:nvSpPr>
        <p:spPr>
          <a:xfrm>
            <a:off x="2947035" y="336867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150</a:t>
            </a:r>
          </a:p>
        </p:txBody>
      </p:sp>
      <p:sp>
        <p:nvSpPr>
          <p:cNvPr id="38" name="文本框 37"/>
          <p:cNvSpPr txBox="1"/>
          <p:nvPr/>
        </p:nvSpPr>
        <p:spPr>
          <a:xfrm>
            <a:off x="7366635" y="395668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100</a:t>
            </a:r>
          </a:p>
        </p:txBody>
      </p:sp>
      <p:sp>
        <p:nvSpPr>
          <p:cNvPr id="39" name="文本框 38"/>
          <p:cNvSpPr txBox="1"/>
          <p:nvPr/>
        </p:nvSpPr>
        <p:spPr>
          <a:xfrm>
            <a:off x="4420553" y="3864609"/>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120</a:t>
            </a:r>
          </a:p>
        </p:txBody>
      </p:sp>
      <p:sp>
        <p:nvSpPr>
          <p:cNvPr id="40" name="文本框 39"/>
          <p:cNvSpPr txBox="1"/>
          <p:nvPr/>
        </p:nvSpPr>
        <p:spPr>
          <a:xfrm>
            <a:off x="5893753" y="3019424"/>
            <a:ext cx="1874160" cy="398780"/>
          </a:xfrm>
          <a:prstGeom prst="rect">
            <a:avLst/>
          </a:prstGeom>
          <a:noFill/>
        </p:spPr>
        <p:txBody>
          <a:bodyPr wrap="square" rtlCol="0" anchor="t">
            <a:spAutoFit/>
          </a:bodyPr>
          <a:lstStyle/>
          <a:p>
            <a:pPr algn="ctr"/>
            <a:r>
              <a:rPr lang="en-US" altLang="zh-CN" sz="2000" dirty="0">
                <a:solidFill>
                  <a:srgbClr val="82B1C0"/>
                </a:solidFill>
                <a:latin typeface="宋体" panose="02010600030101010101" pitchFamily="2" charset="-122"/>
                <a:ea typeface="宋体" panose="02010600030101010101" pitchFamily="2" charset="-122"/>
                <a:cs typeface="汉仪中黑简" panose="02010600000101010101" charset="-122"/>
              </a:rPr>
              <a:t>200</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问题</a:t>
            </a:r>
            <a:r>
              <a:rPr lang="en-US" altLang="zh-CN" sz="3200" dirty="0">
                <a:latin typeface="宋体" panose="02010600030101010101" pitchFamily="2" charset="-122"/>
                <a:ea typeface="宋体" panose="02010600030101010101" pitchFamily="2" charset="-122"/>
                <a:cs typeface="汉仪中黑简" panose="02010600000101010101" charset="-122"/>
                <a:sym typeface="+mn-ea"/>
              </a:rPr>
              <a:t>1</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13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2626010" y="2392187"/>
            <a:ext cx="7337406" cy="858377"/>
          </a:xfrm>
          <a:prstGeom prst="rect">
            <a:avLst/>
          </a:prstGeom>
          <a:noFill/>
        </p:spPr>
        <p:txBody>
          <a:bodyPr wrap="square" rtlCol="0" anchor="t">
            <a:spAutoFit/>
          </a:bodyPr>
          <a:lstStyle/>
          <a:p>
            <a:pPr algn="just">
              <a:lnSpc>
                <a:spcPct val="150000"/>
              </a:lnSpc>
            </a:pPr>
            <a:r>
              <a:rPr lang="en-US" altLang="zh-CN" sz="14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sym typeface="Source Sans Pro" charset="0"/>
              </a:rPr>
              <a:t>    </a:t>
            </a:r>
            <a:r>
              <a:rPr lang="zh-CN"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rPr>
              <a:t>实现关系。在图形上，把实现关系化成一条带有空心箭头的虚线，它是泛化和依赖关系两种图形的结合。</a:t>
            </a:r>
            <a:endParaRPr lang="en-US" altLang="en-US" b="1" dirty="0">
              <a:solidFill>
                <a:srgbClr val="90AACD"/>
              </a:solidFill>
              <a:latin typeface="宋体" panose="02010600030101010101" pitchFamily="2" charset="-122"/>
              <a:ea typeface="宋体" panose="02010600030101010101" pitchFamily="2" charset="-122"/>
              <a:cs typeface="汉仪中黑简" panose="02010600000101010101" charset="-122"/>
              <a:sym typeface="Source Sans Pro" charset="0"/>
            </a:endParaRPr>
          </a:p>
        </p:txBody>
      </p:sp>
      <p:pic>
        <p:nvPicPr>
          <p:cNvPr id="22" name="图片 21"/>
          <p:cNvPicPr>
            <a:picLocks noChangeAspect="1"/>
          </p:cNvPicPr>
          <p:nvPr/>
        </p:nvPicPr>
        <p:blipFill>
          <a:blip r:embed="rId2"/>
          <a:stretch>
            <a:fillRect/>
          </a:stretch>
        </p:blipFill>
        <p:spPr>
          <a:xfrm>
            <a:off x="4754733" y="4815777"/>
            <a:ext cx="2682534" cy="661319"/>
          </a:xfrm>
          <a:prstGeom prst="rect">
            <a:avLst/>
          </a:prstGeom>
        </p:spPr>
      </p:pic>
      <p:sp>
        <p:nvSpPr>
          <p:cNvPr id="15" name="椭圆 14"/>
          <p:cNvSpPr/>
          <p:nvPr/>
        </p:nvSpPr>
        <p:spPr>
          <a:xfrm>
            <a:off x="1001959" y="1413867"/>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614560" y="2725489"/>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1</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229" y="1669137"/>
            <a:ext cx="616585" cy="616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80">
                                          <p:stCondLst>
                                            <p:cond delay="0"/>
                                          </p:stCondLst>
                                        </p:cTn>
                                        <p:tgtEl>
                                          <p:spTgt spid="19"/>
                                        </p:tgtEl>
                                      </p:cBhvr>
                                    </p:animEffect>
                                    <p:anim calcmode="lin" valueType="num">
                                      <p:cBhvr>
                                        <p:cTn id="1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7" dur="26">
                                          <p:stCondLst>
                                            <p:cond delay="650"/>
                                          </p:stCondLst>
                                        </p:cTn>
                                        <p:tgtEl>
                                          <p:spTgt spid="19"/>
                                        </p:tgtEl>
                                      </p:cBhvr>
                                      <p:to x="100000" y="60000"/>
                                    </p:animScale>
                                    <p:animScale>
                                      <p:cBhvr>
                                        <p:cTn id="18" dur="166" decel="50000">
                                          <p:stCondLst>
                                            <p:cond delay="676"/>
                                          </p:stCondLst>
                                        </p:cTn>
                                        <p:tgtEl>
                                          <p:spTgt spid="19"/>
                                        </p:tgtEl>
                                      </p:cBhvr>
                                      <p:to x="100000" y="100000"/>
                                    </p:animScale>
                                    <p:animScale>
                                      <p:cBhvr>
                                        <p:cTn id="19" dur="26">
                                          <p:stCondLst>
                                            <p:cond delay="1312"/>
                                          </p:stCondLst>
                                        </p:cTn>
                                        <p:tgtEl>
                                          <p:spTgt spid="19"/>
                                        </p:tgtEl>
                                      </p:cBhvr>
                                      <p:to x="100000" y="80000"/>
                                    </p:animScale>
                                    <p:animScale>
                                      <p:cBhvr>
                                        <p:cTn id="20" dur="166" decel="50000">
                                          <p:stCondLst>
                                            <p:cond delay="1338"/>
                                          </p:stCondLst>
                                        </p:cTn>
                                        <p:tgtEl>
                                          <p:spTgt spid="19"/>
                                        </p:tgtEl>
                                      </p:cBhvr>
                                      <p:to x="100000" y="100000"/>
                                    </p:animScale>
                                    <p:animScale>
                                      <p:cBhvr>
                                        <p:cTn id="21" dur="26">
                                          <p:stCondLst>
                                            <p:cond delay="1642"/>
                                          </p:stCondLst>
                                        </p:cTn>
                                        <p:tgtEl>
                                          <p:spTgt spid="19"/>
                                        </p:tgtEl>
                                      </p:cBhvr>
                                      <p:to x="100000" y="90000"/>
                                    </p:animScale>
                                    <p:animScale>
                                      <p:cBhvr>
                                        <p:cTn id="22" dur="166" decel="50000">
                                          <p:stCondLst>
                                            <p:cond delay="1668"/>
                                          </p:stCondLst>
                                        </p:cTn>
                                        <p:tgtEl>
                                          <p:spTgt spid="19"/>
                                        </p:tgtEl>
                                      </p:cBhvr>
                                      <p:to x="100000" y="100000"/>
                                    </p:animScale>
                                    <p:animScale>
                                      <p:cBhvr>
                                        <p:cTn id="23" dur="26">
                                          <p:stCondLst>
                                            <p:cond delay="1808"/>
                                          </p:stCondLst>
                                        </p:cTn>
                                        <p:tgtEl>
                                          <p:spTgt spid="19"/>
                                        </p:tgtEl>
                                      </p:cBhvr>
                                      <p:to x="100000" y="95000"/>
                                    </p:animScale>
                                    <p:animScale>
                                      <p:cBhvr>
                                        <p:cTn id="24" dur="166" decel="50000">
                                          <p:stCondLst>
                                            <p:cond delay="1834"/>
                                          </p:stCondLst>
                                        </p:cTn>
                                        <p:tgtEl>
                                          <p:spTgt spid="19"/>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02</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的视图</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2371" y="424124"/>
            <a:ext cx="9000000" cy="583565"/>
          </a:xfrm>
          <a:prstGeom prst="rect">
            <a:avLst/>
          </a:prstGeom>
          <a:noFill/>
        </p:spPr>
        <p:txBody>
          <a:bodyPr wrap="square" rtlCol="0">
            <a:spAutoFit/>
          </a:bodyPr>
          <a:lstStyle/>
          <a:p>
            <a:pPr algn="ctr"/>
            <a:r>
              <a:rPr lang="en-US" altLang="zh-CN" sz="3200" b="1" dirty="0">
                <a:latin typeface="+mj-ea"/>
                <a:ea typeface="+mj-ea"/>
                <a:cs typeface="汉仪中黑简" panose="02010600000101010101" charset="-122"/>
                <a:sym typeface="+mn-ea"/>
              </a:rPr>
              <a:t>UML</a:t>
            </a:r>
            <a:r>
              <a:rPr lang="zh-CN" altLang="en-US" sz="3200" b="1" dirty="0">
                <a:latin typeface="+mj-ea"/>
                <a:ea typeface="+mj-ea"/>
                <a:cs typeface="汉仪中黑简" panose="02010600000101010101" charset="-122"/>
                <a:sym typeface="+mn-ea"/>
              </a:rPr>
              <a:t>的视图</a:t>
            </a: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dirty="0">
              <a:latin typeface="宋体" panose="02010600030101010101" pitchFamily="2" charset="-122"/>
              <a:ea typeface="宋体" panose="02010600030101010101" pitchFamily="2" charset="-122"/>
              <a:cs typeface="汉仪中黑简" panose="02010600000101010101" charset="-122"/>
            </a:endParaRPr>
          </a:p>
        </p:txBody>
      </p:sp>
      <p:grpSp>
        <p:nvGrpSpPr>
          <p:cNvPr id="113" name="组合 112"/>
          <p:cNvGrpSpPr/>
          <p:nvPr/>
        </p:nvGrpSpPr>
        <p:grpSpPr>
          <a:xfrm>
            <a:off x="832835" y="2006559"/>
            <a:ext cx="10823912" cy="4222538"/>
            <a:chOff x="989" y="1557"/>
            <a:chExt cx="17198" cy="8509"/>
          </a:xfrm>
        </p:grpSpPr>
        <p:sp>
          <p:nvSpPr>
            <p:cNvPr id="12" name="任意多边形: 形状 11"/>
            <p:cNvSpPr/>
            <p:nvPr/>
          </p:nvSpPr>
          <p:spPr>
            <a:xfrm>
              <a:off x="1087" y="2228"/>
              <a:ext cx="17100" cy="6907"/>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7382" y="2006"/>
              <a:ext cx="4298" cy="3450"/>
              <a:chOff x="3534" y="3194"/>
              <a:chExt cx="4298" cy="3450"/>
            </a:xfrm>
          </p:grpSpPr>
          <p:sp>
            <p:nvSpPr>
              <p:cNvPr id="85" name="矩形 84"/>
              <p:cNvSpPr/>
              <p:nvPr/>
            </p:nvSpPr>
            <p:spPr>
              <a:xfrm>
                <a:off x="3601" y="3194"/>
                <a:ext cx="4231"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87" name="文本框 86"/>
              <p:cNvSpPr txBox="1"/>
              <p:nvPr/>
            </p:nvSpPr>
            <p:spPr>
              <a:xfrm>
                <a:off x="3534" y="3365"/>
                <a:ext cx="4298" cy="2667"/>
              </a:xfrm>
              <a:prstGeom prst="rect">
                <a:avLst/>
              </a:prstGeom>
              <a:noFill/>
            </p:spPr>
            <p:txBody>
              <a:bodyPr wrap="square" rtlCol="0" anchor="t">
                <a:spAutoFit/>
              </a:bodyPr>
              <a:lstStyle/>
              <a:p>
                <a:r>
                  <a:rPr lang="zh-CN" altLang="en-US" sz="2000" dirty="0">
                    <a:solidFill>
                      <a:schemeClr val="bg1"/>
                    </a:solidFill>
                    <a:latin typeface="+mn-ea"/>
                    <a:cs typeface="汉仪中黑简" panose="02010600000101010101" charset="-122"/>
                  </a:rPr>
                  <a:t>（</a:t>
                </a:r>
                <a:r>
                  <a:rPr lang="en-US" altLang="zh-CN" sz="2000" dirty="0">
                    <a:solidFill>
                      <a:schemeClr val="bg1"/>
                    </a:solidFill>
                    <a:latin typeface="+mn-ea"/>
                    <a:cs typeface="汉仪中黑简" panose="02010600000101010101" charset="-122"/>
                  </a:rPr>
                  <a:t>2</a:t>
                </a:r>
                <a:r>
                  <a:rPr lang="zh-CN" altLang="en-US" sz="2000" dirty="0">
                    <a:solidFill>
                      <a:schemeClr val="bg1"/>
                    </a:solidFill>
                    <a:latin typeface="+mn-ea"/>
                    <a:cs typeface="汉仪中黑简" panose="02010600000101010101" charset="-122"/>
                  </a:rPr>
                  <a:t>）逻辑视图：主要是从系统的静态结构和动态行为角度显示如何实现系统的功能。</a:t>
                </a:r>
              </a:p>
            </p:txBody>
          </p:sp>
        </p:grpSp>
        <p:grpSp>
          <p:nvGrpSpPr>
            <p:cNvPr id="15" name="组合 14"/>
            <p:cNvGrpSpPr/>
            <p:nvPr/>
          </p:nvGrpSpPr>
          <p:grpSpPr>
            <a:xfrm>
              <a:off x="989" y="2980"/>
              <a:ext cx="195" cy="195"/>
              <a:chOff x="628649" y="1892267"/>
              <a:chExt cx="123826" cy="123826"/>
            </a:xfrm>
          </p:grpSpPr>
          <p:sp>
            <p:nvSpPr>
              <p:cNvPr id="13" name="椭圆 12"/>
              <p:cNvSpPr/>
              <p:nvPr/>
            </p:nvSpPr>
            <p:spPr>
              <a:xfrm>
                <a:off x="628649" y="1892267"/>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66512" y="1901250"/>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065" y="1980"/>
              <a:ext cx="4231" cy="3450"/>
              <a:chOff x="2065" y="1980"/>
              <a:chExt cx="4231" cy="3450"/>
            </a:xfrm>
          </p:grpSpPr>
          <p:sp>
            <p:nvSpPr>
              <p:cNvPr id="4" name="矩形 3"/>
              <p:cNvSpPr/>
              <p:nvPr/>
            </p:nvSpPr>
            <p:spPr>
              <a:xfrm>
                <a:off x="2065" y="1980"/>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80" name="文本框 79"/>
              <p:cNvSpPr txBox="1"/>
              <p:nvPr/>
            </p:nvSpPr>
            <p:spPr>
              <a:xfrm>
                <a:off x="2065" y="2088"/>
                <a:ext cx="4119" cy="3287"/>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1</a:t>
                </a:r>
                <a:r>
                  <a:rPr lang="zh-CN" altLang="en-US" sz="2000" dirty="0">
                    <a:latin typeface="+mn-ea"/>
                    <a:cs typeface="汉仪中黑简" panose="02010600000101010101" charset="-122"/>
                  </a:rPr>
                  <a:t>）用例视图：主要强调从系统的外部参与者（主要是用户）的角度所看到的或需要的系统功能。</a:t>
                </a:r>
                <a:endParaRPr lang="zh-CN" altLang="en-US" sz="2000" dirty="0">
                  <a:solidFill>
                    <a:schemeClr val="tx1"/>
                  </a:solidFill>
                  <a:latin typeface="+mn-ea"/>
                  <a:cs typeface="汉仪中黑简" panose="02010600000101010101" charset="-122"/>
                </a:endParaRPr>
              </a:p>
            </p:txBody>
          </p:sp>
        </p:grpSp>
        <p:sp>
          <p:nvSpPr>
            <p:cNvPr id="96" name="文本框 95"/>
            <p:cNvSpPr txBox="1"/>
            <p:nvPr/>
          </p:nvSpPr>
          <p:spPr>
            <a:xfrm>
              <a:off x="14364" y="1557"/>
              <a:ext cx="2145" cy="804"/>
            </a:xfrm>
            <a:prstGeom prst="rect">
              <a:avLst/>
            </a:prstGeom>
            <a:noFill/>
          </p:spPr>
          <p:txBody>
            <a:bodyPr wrap="square" rtlCol="0" anchor="t">
              <a:spAutoFit/>
            </a:bodyPr>
            <a:lstStyle/>
            <a:p>
              <a:r>
                <a:rPr lang="zh-CN" altLang="en-US" sz="2000">
                  <a:solidFill>
                    <a:schemeClr val="bg1"/>
                  </a:solidFill>
                  <a:latin typeface="宋体" panose="02010600030101010101" pitchFamily="2" charset="-122"/>
                  <a:ea typeface="宋体" panose="02010600030101010101" pitchFamily="2" charset="-122"/>
                  <a:cs typeface="汉仪中黑简" panose="02010600000101010101" charset="-122"/>
                </a:rPr>
                <a:t>关键词</a:t>
              </a:r>
            </a:p>
          </p:txBody>
        </p:sp>
        <p:grpSp>
          <p:nvGrpSpPr>
            <p:cNvPr id="97" name="组合 96"/>
            <p:cNvGrpSpPr/>
            <p:nvPr/>
          </p:nvGrpSpPr>
          <p:grpSpPr>
            <a:xfrm>
              <a:off x="1397" y="6616"/>
              <a:ext cx="4231" cy="3450"/>
              <a:chOff x="-2452" y="3454"/>
              <a:chExt cx="4231" cy="3450"/>
            </a:xfrm>
          </p:grpSpPr>
          <p:sp>
            <p:nvSpPr>
              <p:cNvPr id="98" name="矩形 97"/>
              <p:cNvSpPr/>
              <p:nvPr/>
            </p:nvSpPr>
            <p:spPr>
              <a:xfrm>
                <a:off x="-2452" y="3454"/>
                <a:ext cx="4231"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0" name="文本框 99"/>
              <p:cNvSpPr txBox="1"/>
              <p:nvPr/>
            </p:nvSpPr>
            <p:spPr>
              <a:xfrm>
                <a:off x="-2326" y="3487"/>
                <a:ext cx="3989" cy="3287"/>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3</a:t>
                </a:r>
                <a:r>
                  <a:rPr lang="zh-CN" altLang="en-US" sz="2000" dirty="0">
                    <a:latin typeface="+mn-ea"/>
                    <a:cs typeface="汉仪中黑简" panose="02010600000101010101" charset="-122"/>
                  </a:rPr>
                  <a:t>）并发视图：显示了系统的并发性，并解决在并发系统中存在的通信问题和同步问题。</a:t>
                </a:r>
                <a:endParaRPr lang="zh-CN" altLang="en-US" sz="2000" dirty="0">
                  <a:solidFill>
                    <a:schemeClr val="tx1"/>
                  </a:solidFill>
                  <a:latin typeface="+mn-ea"/>
                  <a:cs typeface="汉仪中黑简" panose="02010600000101010101" charset="-122"/>
                </a:endParaRPr>
              </a:p>
            </p:txBody>
          </p:sp>
        </p:grpSp>
        <p:grpSp>
          <p:nvGrpSpPr>
            <p:cNvPr id="101" name="组合 100"/>
            <p:cNvGrpSpPr/>
            <p:nvPr/>
          </p:nvGrpSpPr>
          <p:grpSpPr>
            <a:xfrm>
              <a:off x="6270" y="6619"/>
              <a:ext cx="3409" cy="3447"/>
              <a:chOff x="6269" y="2269"/>
              <a:chExt cx="3409" cy="3447"/>
            </a:xfrm>
          </p:grpSpPr>
          <p:sp>
            <p:nvSpPr>
              <p:cNvPr id="102" name="矩形 101"/>
              <p:cNvSpPr/>
              <p:nvPr/>
            </p:nvSpPr>
            <p:spPr>
              <a:xfrm>
                <a:off x="6269" y="2269"/>
                <a:ext cx="3409" cy="344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104" name="文本框 103"/>
              <p:cNvSpPr txBox="1"/>
              <p:nvPr/>
            </p:nvSpPr>
            <p:spPr>
              <a:xfrm>
                <a:off x="6443" y="2819"/>
                <a:ext cx="3061" cy="2047"/>
              </a:xfrm>
              <a:prstGeom prst="rect">
                <a:avLst/>
              </a:prstGeom>
              <a:noFill/>
            </p:spPr>
            <p:txBody>
              <a:bodyPr wrap="square" rtlCol="0" anchor="t">
                <a:spAutoFit/>
              </a:bodyPr>
              <a:lstStyle/>
              <a:p>
                <a:r>
                  <a:rPr lang="zh-CN" altLang="en-US" sz="2000" dirty="0">
                    <a:solidFill>
                      <a:schemeClr val="bg1"/>
                    </a:solidFill>
                    <a:latin typeface="+mn-ea"/>
                    <a:cs typeface="汉仪中黑简" panose="02010600000101010101" charset="-122"/>
                  </a:rPr>
                  <a:t>（</a:t>
                </a:r>
                <a:r>
                  <a:rPr lang="en-US" altLang="zh-CN" sz="2000" dirty="0">
                    <a:solidFill>
                      <a:schemeClr val="bg1"/>
                    </a:solidFill>
                    <a:latin typeface="+mn-ea"/>
                    <a:cs typeface="汉仪中黑简" panose="02010600000101010101" charset="-122"/>
                  </a:rPr>
                  <a:t>4</a:t>
                </a:r>
                <a:r>
                  <a:rPr lang="zh-CN" altLang="en-US" sz="2000" dirty="0">
                    <a:solidFill>
                      <a:schemeClr val="bg1"/>
                    </a:solidFill>
                    <a:latin typeface="+mn-ea"/>
                    <a:cs typeface="汉仪中黑简" panose="02010600000101010101" charset="-122"/>
                  </a:rPr>
                  <a:t>）组件视图：显示代码组件的组织结构。</a:t>
                </a:r>
              </a:p>
            </p:txBody>
          </p:sp>
        </p:grpSp>
      </p:grpSp>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文本框 5">
            <a:extLst>
              <a:ext uri="{FF2B5EF4-FFF2-40B4-BE49-F238E27FC236}">
                <a16:creationId xmlns:a16="http://schemas.microsoft.com/office/drawing/2014/main" id="{9E4B80B1-999A-49B3-92C7-7E92CD26B7B3}"/>
              </a:ext>
            </a:extLst>
          </p:cNvPr>
          <p:cNvSpPr txBox="1"/>
          <p:nvPr/>
        </p:nvSpPr>
        <p:spPr>
          <a:xfrm>
            <a:off x="758408" y="1521026"/>
            <a:ext cx="3507642" cy="400110"/>
          </a:xfrm>
          <a:prstGeom prst="rect">
            <a:avLst/>
          </a:prstGeom>
          <a:noFill/>
        </p:spPr>
        <p:txBody>
          <a:bodyPr wrap="square" rtlCol="0">
            <a:spAutoFit/>
          </a:bodyPr>
          <a:lstStyle/>
          <a:p>
            <a:r>
              <a:rPr lang="en-US" altLang="zh-CN" sz="2000" dirty="0">
                <a:latin typeface="+mn-ea"/>
              </a:rPr>
              <a:t>UML</a:t>
            </a:r>
            <a:r>
              <a:rPr lang="zh-CN" altLang="en-US" sz="2000" dirty="0">
                <a:latin typeface="+mn-ea"/>
              </a:rPr>
              <a:t>中的视图一般分为一下</a:t>
            </a:r>
            <a:r>
              <a:rPr lang="en-US" altLang="zh-CN" sz="2000" dirty="0">
                <a:latin typeface="+mn-ea"/>
              </a:rPr>
              <a:t>5</a:t>
            </a:r>
            <a:r>
              <a:rPr lang="zh-CN" altLang="en-US" sz="2000" dirty="0">
                <a:latin typeface="+mn-ea"/>
              </a:rPr>
              <a:t>种：</a:t>
            </a:r>
          </a:p>
        </p:txBody>
      </p:sp>
      <p:sp>
        <p:nvSpPr>
          <p:cNvPr id="48" name="矩形 47">
            <a:extLst>
              <a:ext uri="{FF2B5EF4-FFF2-40B4-BE49-F238E27FC236}">
                <a16:creationId xmlns:a16="http://schemas.microsoft.com/office/drawing/2014/main" id="{B18DF4D8-DCE5-4D26-BB77-76F6B2B86280}"/>
              </a:ext>
            </a:extLst>
          </p:cNvPr>
          <p:cNvSpPr/>
          <p:nvPr/>
        </p:nvSpPr>
        <p:spPr>
          <a:xfrm>
            <a:off x="6809235" y="4517057"/>
            <a:ext cx="2965609" cy="1710552"/>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9" name="文本框 48">
            <a:extLst>
              <a:ext uri="{FF2B5EF4-FFF2-40B4-BE49-F238E27FC236}">
                <a16:creationId xmlns:a16="http://schemas.microsoft.com/office/drawing/2014/main" id="{F5C9D514-20BE-4F49-912F-AA7AC290C16B}"/>
              </a:ext>
            </a:extLst>
          </p:cNvPr>
          <p:cNvSpPr txBox="1"/>
          <p:nvPr/>
        </p:nvSpPr>
        <p:spPr>
          <a:xfrm>
            <a:off x="6797628" y="4529558"/>
            <a:ext cx="2977215" cy="1631216"/>
          </a:xfrm>
          <a:prstGeom prst="rect">
            <a:avLst/>
          </a:prstGeom>
          <a:noFill/>
        </p:spPr>
        <p:txBody>
          <a:bodyPr wrap="square" rtlCol="0" anchor="t">
            <a:spAutoFit/>
          </a:bodyPr>
          <a:lstStyle/>
          <a:p>
            <a:r>
              <a:rPr lang="zh-CN" altLang="en-US" sz="2000" dirty="0">
                <a:latin typeface="+mn-ea"/>
                <a:cs typeface="汉仪中黑简" panose="02010600000101010101" charset="-122"/>
              </a:rPr>
              <a:t>（</a:t>
            </a:r>
            <a:r>
              <a:rPr lang="en-US" altLang="zh-CN" sz="2000" dirty="0">
                <a:latin typeface="+mn-ea"/>
                <a:cs typeface="汉仪中黑简" panose="02010600000101010101" charset="-122"/>
              </a:rPr>
              <a:t>5</a:t>
            </a:r>
            <a:r>
              <a:rPr lang="zh-CN" altLang="en-US" sz="2000" dirty="0">
                <a:latin typeface="+mn-ea"/>
                <a:cs typeface="汉仪中黑简" panose="02010600000101010101" charset="-122"/>
              </a:rPr>
              <a:t>）配置视图：主要描述了系统具体如何进行部署。部署指的是将系统配置到由计算机和设备组成的物理结构上。</a:t>
            </a:r>
            <a:endParaRPr lang="zh-CN" altLang="en-US" sz="2000" dirty="0">
              <a:solidFill>
                <a:schemeClr val="tx1"/>
              </a:solidFill>
              <a:latin typeface="+mn-ea"/>
              <a:cs typeface="汉仪中黑简" panose="02010600000101010101" charset="-122"/>
            </a:endParaRPr>
          </a:p>
        </p:txBody>
      </p:sp>
      <p:pic>
        <p:nvPicPr>
          <p:cNvPr id="10" name="图片 9">
            <a:extLst>
              <a:ext uri="{FF2B5EF4-FFF2-40B4-BE49-F238E27FC236}">
                <a16:creationId xmlns:a16="http://schemas.microsoft.com/office/drawing/2014/main" id="{3A57F2F8-5287-4A16-BB1A-BB7C3BDEED74}"/>
              </a:ext>
            </a:extLst>
          </p:cNvPr>
          <p:cNvPicPr>
            <a:picLocks noChangeAspect="1"/>
          </p:cNvPicPr>
          <p:nvPr/>
        </p:nvPicPr>
        <p:blipFill>
          <a:blip r:embed="rId2"/>
          <a:stretch>
            <a:fillRect/>
          </a:stretch>
        </p:blipFill>
        <p:spPr>
          <a:xfrm>
            <a:off x="8492673" y="1482825"/>
            <a:ext cx="3699327" cy="2643431"/>
          </a:xfrm>
          <a:prstGeom prst="rect">
            <a:avLst/>
          </a:prstGeom>
        </p:spPr>
      </p:pic>
      <p:sp>
        <p:nvSpPr>
          <p:cNvPr id="11" name="文本框 10">
            <a:extLst>
              <a:ext uri="{FF2B5EF4-FFF2-40B4-BE49-F238E27FC236}">
                <a16:creationId xmlns:a16="http://schemas.microsoft.com/office/drawing/2014/main" id="{5640DA47-94F5-4EF9-8F0D-7DB9B7F30ED6}"/>
              </a:ext>
            </a:extLst>
          </p:cNvPr>
          <p:cNvSpPr txBox="1"/>
          <p:nvPr/>
        </p:nvSpPr>
        <p:spPr>
          <a:xfrm>
            <a:off x="9888550" y="4175327"/>
            <a:ext cx="2263761" cy="369332"/>
          </a:xfrm>
          <a:prstGeom prst="rect">
            <a:avLst/>
          </a:prstGeom>
          <a:noFill/>
        </p:spPr>
        <p:txBody>
          <a:bodyPr wrap="none" rtlCol="0">
            <a:spAutoFit/>
          </a:bodyPr>
          <a:lstStyle/>
          <a:p>
            <a:r>
              <a:rPr lang="en-US" altLang="zh-CN" dirty="0"/>
              <a:t>UML  </a:t>
            </a:r>
            <a:r>
              <a:rPr lang="zh-CN" altLang="en-US" dirty="0"/>
              <a:t>“</a:t>
            </a:r>
            <a:r>
              <a:rPr lang="en-US" altLang="zh-CN" dirty="0"/>
              <a:t>4+1</a:t>
            </a:r>
            <a:r>
              <a:rPr lang="zh-CN" altLang="en-US" dirty="0"/>
              <a:t>”模型</a:t>
            </a:r>
            <a:r>
              <a:rPr lang="en-US" altLang="zh-CN" dirty="0"/>
              <a:t>[1]</a:t>
            </a:r>
            <a:endParaRPr lang="zh-CN" altLang="en-US" dirty="0"/>
          </a:p>
        </p:txBody>
      </p:sp>
      <p:cxnSp>
        <p:nvCxnSpPr>
          <p:cNvPr id="20" name="直接连接符 19">
            <a:extLst>
              <a:ext uri="{FF2B5EF4-FFF2-40B4-BE49-F238E27FC236}">
                <a16:creationId xmlns:a16="http://schemas.microsoft.com/office/drawing/2014/main" id="{F9280A9E-CAF5-4B9B-9A39-757E40F42ACB}"/>
              </a:ext>
            </a:extLst>
          </p:cNvPr>
          <p:cNvCxnSpPr>
            <a:cxnSpLocks/>
          </p:cNvCxnSpPr>
          <p:nvPr/>
        </p:nvCxnSpPr>
        <p:spPr>
          <a:xfrm>
            <a:off x="555171" y="6355240"/>
            <a:ext cx="11101576" cy="1110"/>
          </a:xfrm>
          <a:prstGeom prst="line">
            <a:avLst/>
          </a:prstGeom>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3FD44677-059A-4AC8-8339-AAC8A6F63C07}"/>
              </a:ext>
            </a:extLst>
          </p:cNvPr>
          <p:cNvSpPr txBox="1"/>
          <p:nvPr/>
        </p:nvSpPr>
        <p:spPr>
          <a:xfrm>
            <a:off x="491152" y="6433708"/>
            <a:ext cx="5574475" cy="369332"/>
          </a:xfrm>
          <a:prstGeom prst="rect">
            <a:avLst/>
          </a:prstGeom>
          <a:noFill/>
        </p:spPr>
        <p:txBody>
          <a:bodyPr wrap="none" rtlCol="0">
            <a:spAutoFit/>
          </a:bodyPr>
          <a:lstStyle/>
          <a:p>
            <a:r>
              <a:rPr lang="en-US" altLang="zh-CN" dirty="0"/>
              <a:t>[1] </a:t>
            </a:r>
            <a:r>
              <a:rPr lang="en-US" altLang="zh-CN" dirty="0">
                <a:hlinkClick r:id="rId3"/>
              </a:rPr>
              <a:t>https://www.docin.com/p-869302395.html</a:t>
            </a:r>
            <a:r>
              <a:rPr lang="en-US" altLang="zh-CN" dirty="0"/>
              <a:t> 2022-3-12</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6" y="1868786"/>
            <a:ext cx="6373342" cy="445736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用例视图</a:t>
            </a:r>
            <a:r>
              <a:rPr lang="zh-CN" altLang="en-US" sz="1600" dirty="0">
                <a:latin typeface="+mn-ea"/>
                <a:ea typeface="+mn-ea"/>
                <a:cs typeface="汉仪中黑简" panose="02010600000101010101" charset="-122"/>
                <a:sym typeface="+mn-ea"/>
              </a:rPr>
              <a:t>也称为外部视图、功能视图、用户视图。主要描述一个系统应该具备的功能，指的是从系统的外部参与者所能看到的系统功能。建模过程的起点和依据，最终面向用户。</a:t>
            </a:r>
            <a:r>
              <a:rPr lang="en-US" altLang="zh-CN" sz="1600" dirty="0">
                <a:latin typeface="+mn-ea"/>
                <a:ea typeface="+mn-ea"/>
                <a:cs typeface="汉仪中黑简" panose="02010600000101010101" charset="-122"/>
                <a:sym typeface="+mn-ea"/>
              </a:rPr>
              <a:t>[2]</a:t>
            </a: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a:t>
            </a:r>
            <a:r>
              <a:rPr lang="zh-CN" altLang="en-US" sz="1600" dirty="0">
                <a:latin typeface="+mn-ea"/>
                <a:ea typeface="+mn-ea"/>
                <a:cs typeface="汉仪中黑简" panose="02010600000101010101" charset="-122"/>
                <a:sym typeface="+mn-ea"/>
              </a:rPr>
              <a:t>表示的是系统的一个功能单元，可以被描述为参与者与系统之间的一次交互作用。系统的参与者可以是一个用户或者另外一个系统。客户对系统要求的功能被当作多个用例在用例视图中进行描述，一个用例就是对系统的一个用法的通用描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用例模型的用途</a:t>
            </a:r>
            <a:r>
              <a:rPr lang="zh-CN" altLang="en-US" sz="1600" dirty="0">
                <a:latin typeface="+mn-ea"/>
                <a:ea typeface="+mn-ea"/>
                <a:cs typeface="汉仪中黑简" panose="02010600000101010101" charset="-122"/>
                <a:sym typeface="+mn-ea"/>
              </a:rPr>
              <a:t>就是列举出系统中的用例和参与者，并显示哪个参与者参与了哪个用例的执行。</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用例视图是其他视图的核心，它的内容直接驱动其他视图的开发。</a:t>
            </a:r>
            <a:endParaRPr lang="en-US" altLang="zh-CN" sz="1600" dirty="0">
              <a:latin typeface="+mn-ea"/>
              <a:ea typeface="+mn-ea"/>
              <a:cs typeface="汉仪中黑简" panose="02010600000101010101" charset="-122"/>
              <a:sym typeface="+mn-ea"/>
            </a:endParaRPr>
          </a:p>
        </p:txBody>
      </p:sp>
      <p:cxnSp>
        <p:nvCxnSpPr>
          <p:cNvPr id="3" name="直接连接符 2"/>
          <p:cNvCxnSpPr>
            <a:cxnSpLocks/>
          </p:cNvCxnSpPr>
          <p:nvPr/>
        </p:nvCxnSpPr>
        <p:spPr>
          <a:xfrm>
            <a:off x="7426947" y="1334278"/>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0204" y="438030"/>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用例视图</a:t>
            </a:r>
            <a:r>
              <a:rPr lang="en-US" altLang="zh-CN" sz="3200" b="1" dirty="0">
                <a:latin typeface="+mn-ea"/>
                <a:cs typeface="汉仪中黑简" panose="02010600000101010101" charset="-122"/>
                <a:sym typeface="+mn-ea"/>
              </a:rPr>
              <a:t>(Use-Case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13" name="图片 12">
            <a:extLst>
              <a:ext uri="{FF2B5EF4-FFF2-40B4-BE49-F238E27FC236}">
                <a16:creationId xmlns:a16="http://schemas.microsoft.com/office/drawing/2014/main" id="{36B51107-494B-4EE8-B33D-B26FDBD48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833" y="1793227"/>
            <a:ext cx="4257675" cy="4029075"/>
          </a:xfrm>
          <a:prstGeom prst="rect">
            <a:avLst/>
          </a:prstGeom>
        </p:spPr>
      </p:pic>
      <p:sp>
        <p:nvSpPr>
          <p:cNvPr id="2" name="文本框 1">
            <a:extLst>
              <a:ext uri="{FF2B5EF4-FFF2-40B4-BE49-F238E27FC236}">
                <a16:creationId xmlns:a16="http://schemas.microsoft.com/office/drawing/2014/main" id="{4E4E15AC-A668-46FA-AA72-8EA82788476D}"/>
              </a:ext>
            </a:extLst>
          </p:cNvPr>
          <p:cNvSpPr txBox="1"/>
          <p:nvPr/>
        </p:nvSpPr>
        <p:spPr>
          <a:xfrm>
            <a:off x="9400349" y="6145449"/>
            <a:ext cx="877163" cy="369332"/>
          </a:xfrm>
          <a:prstGeom prst="rect">
            <a:avLst/>
          </a:prstGeom>
          <a:noFill/>
        </p:spPr>
        <p:txBody>
          <a:bodyPr wrap="none" rtlCol="0">
            <a:spAutoFit/>
          </a:bodyPr>
          <a:lstStyle/>
          <a:p>
            <a:r>
              <a:rPr lang="zh-CN" altLang="en-US" dirty="0"/>
              <a:t>用例图</a:t>
            </a:r>
          </a:p>
        </p:txBody>
      </p:sp>
      <p:cxnSp>
        <p:nvCxnSpPr>
          <p:cNvPr id="6" name="直接连接符 5">
            <a:extLst>
              <a:ext uri="{FF2B5EF4-FFF2-40B4-BE49-F238E27FC236}">
                <a16:creationId xmlns:a16="http://schemas.microsoft.com/office/drawing/2014/main" id="{B1917B1A-544E-48AF-B3E5-B5237E923BB5}"/>
              </a:ext>
            </a:extLst>
          </p:cNvPr>
          <p:cNvCxnSpPr/>
          <p:nvPr/>
        </p:nvCxnSpPr>
        <p:spPr>
          <a:xfrm>
            <a:off x="475862" y="6528474"/>
            <a:ext cx="10571584" cy="0"/>
          </a:xfrm>
          <a:prstGeom prst="line">
            <a:avLst/>
          </a:prstGeom>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F7A5D82D-CB56-49AF-8912-EAC989422BF4}"/>
              </a:ext>
            </a:extLst>
          </p:cNvPr>
          <p:cNvSpPr txBox="1"/>
          <p:nvPr/>
        </p:nvSpPr>
        <p:spPr>
          <a:xfrm>
            <a:off x="664642" y="6534713"/>
            <a:ext cx="8963864" cy="369332"/>
          </a:xfrm>
          <a:prstGeom prst="rect">
            <a:avLst/>
          </a:prstGeom>
          <a:noFill/>
        </p:spPr>
        <p:txBody>
          <a:bodyPr wrap="none" rtlCol="0">
            <a:spAutoFit/>
          </a:bodyPr>
          <a:lstStyle/>
          <a:p>
            <a:r>
              <a:rPr lang="en-US" altLang="zh-CN" dirty="0"/>
              <a:t>[2]</a:t>
            </a:r>
            <a:r>
              <a:rPr lang="zh-CN" altLang="en-US" dirty="0"/>
              <a:t>谭火彬</a:t>
            </a:r>
            <a:r>
              <a:rPr lang="en-US" altLang="zh-CN" dirty="0"/>
              <a:t>.UML2</a:t>
            </a:r>
            <a:r>
              <a:rPr lang="zh-CN" altLang="en-US" dirty="0"/>
              <a:t>面向对象分析与设计（第</a:t>
            </a:r>
            <a:r>
              <a:rPr lang="en-US" altLang="zh-CN" dirty="0"/>
              <a:t>2</a:t>
            </a:r>
            <a:r>
              <a:rPr lang="zh-CN" altLang="en-US" dirty="0"/>
              <a:t>版）</a:t>
            </a:r>
            <a:r>
              <a:rPr lang="en-US" altLang="zh-CN" dirty="0"/>
              <a:t>[M].</a:t>
            </a:r>
            <a:r>
              <a:rPr lang="zh-CN" altLang="en-US" dirty="0"/>
              <a:t>北京：清华大学出版社</a:t>
            </a:r>
            <a:r>
              <a:rPr lang="en-US" altLang="zh-CN" dirty="0"/>
              <a:t>:</a:t>
            </a:r>
            <a:r>
              <a:rPr lang="zh-CN" altLang="en-US" dirty="0"/>
              <a:t>北京</a:t>
            </a:r>
            <a:r>
              <a:rPr lang="en-US" altLang="zh-CN" dirty="0"/>
              <a:t>,2019:35.</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8" y="1868785"/>
            <a:ext cx="5771646" cy="4038035"/>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逻辑视图</a:t>
            </a:r>
            <a:r>
              <a:rPr lang="zh-CN" altLang="en-US" sz="1600" dirty="0">
                <a:latin typeface="+mn-ea"/>
                <a:ea typeface="+mn-ea"/>
                <a:cs typeface="汉仪中黑简" panose="02010600000101010101" charset="-122"/>
                <a:sym typeface="+mn-ea"/>
              </a:rPr>
              <a:t>也称为静态视图、结构模型视图，包括类图、对象图和包图。主要用于描述在用例视图中提出的系统功能的实现。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与用例视图相比，</a:t>
            </a:r>
            <a:r>
              <a:rPr lang="zh-CN" altLang="en-US" sz="1600" b="1" dirty="0">
                <a:latin typeface="+mn-ea"/>
                <a:ea typeface="+mn-ea"/>
                <a:cs typeface="汉仪中黑简" panose="02010600000101010101" charset="-122"/>
                <a:sym typeface="+mn-ea"/>
              </a:rPr>
              <a:t>逻辑视图主要关注系统的内部</a:t>
            </a:r>
            <a:r>
              <a:rPr lang="zh-CN" altLang="en-US" sz="1600" dirty="0">
                <a:latin typeface="+mn-ea"/>
                <a:ea typeface="+mn-ea"/>
                <a:cs typeface="汉仪中黑简" panose="02010600000101010101" charset="-122"/>
                <a:sym typeface="+mn-ea"/>
              </a:rPr>
              <a:t>，它既描述系统的</a:t>
            </a:r>
            <a:r>
              <a:rPr lang="zh-CN" altLang="en-US" sz="1600" b="1" dirty="0">
                <a:latin typeface="+mn-ea"/>
                <a:ea typeface="+mn-ea"/>
                <a:cs typeface="汉仪中黑简" panose="02010600000101010101" charset="-122"/>
                <a:sym typeface="+mn-ea"/>
              </a:rPr>
              <a:t>静态结构</a:t>
            </a:r>
            <a:r>
              <a:rPr lang="zh-CN" altLang="en-US" sz="1600" dirty="0">
                <a:latin typeface="+mn-ea"/>
                <a:ea typeface="+mn-ea"/>
                <a:cs typeface="汉仪中黑简" panose="02010600000101010101" charset="-122"/>
                <a:sym typeface="+mn-ea"/>
              </a:rPr>
              <a:t>（系统中的类、对象及它们之间的关系），也描述系统的</a:t>
            </a:r>
            <a:r>
              <a:rPr lang="zh-CN" altLang="en-US" sz="1600" b="1" dirty="0">
                <a:latin typeface="+mn-ea"/>
                <a:ea typeface="+mn-ea"/>
                <a:cs typeface="汉仪中黑简" panose="02010600000101010101" charset="-122"/>
                <a:sym typeface="+mn-ea"/>
              </a:rPr>
              <a:t>动态协作关系</a:t>
            </a:r>
            <a:r>
              <a:rPr lang="zh-CN" altLang="en-US" sz="1600" dirty="0">
                <a:latin typeface="+mn-ea"/>
                <a:ea typeface="+mn-ea"/>
                <a:cs typeface="汉仪中黑简" panose="02010600000101010101" charset="-122"/>
                <a:sym typeface="+mn-ea"/>
              </a:rPr>
              <a:t>。系统的静态结构在类图和对象图中进行描述，而动态模型是在状态机图、时序图、通信图及活动图中进行描述。</a:t>
            </a:r>
            <a:endParaRPr lang="en-US" altLang="zh-CN"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逻辑视图的使用者</a:t>
            </a:r>
            <a:r>
              <a:rPr lang="zh-CN" altLang="en-US" sz="1600" dirty="0">
                <a:latin typeface="+mn-ea"/>
                <a:ea typeface="+mn-ea"/>
                <a:cs typeface="汉仪中黑简" panose="02010600000101010101" charset="-122"/>
                <a:sym typeface="+mn-ea"/>
              </a:rPr>
              <a:t>主要是系统的设计人员和开发人员。</a:t>
            </a:r>
          </a:p>
        </p:txBody>
      </p:sp>
      <p:cxnSp>
        <p:nvCxnSpPr>
          <p:cNvPr id="3" name="直接连接符 2"/>
          <p:cNvCxnSpPr>
            <a:cxnSpLocks/>
          </p:cNvCxnSpPr>
          <p:nvPr/>
        </p:nvCxnSpPr>
        <p:spPr>
          <a:xfrm>
            <a:off x="6876441" y="116141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9639" y="506231"/>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逻辑视图</a:t>
            </a:r>
            <a:r>
              <a:rPr lang="en-US" altLang="zh-CN" sz="3200" b="1" dirty="0">
                <a:latin typeface="+mn-ea"/>
                <a:cs typeface="汉仪中黑简" panose="02010600000101010101" charset="-122"/>
                <a:sym typeface="+mn-ea"/>
              </a:rPr>
              <a:t>(Logical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FA1F21E1-03C3-427A-BF75-75332FB0B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6699" y="1161415"/>
            <a:ext cx="5041993" cy="4745405"/>
          </a:xfrm>
          <a:prstGeom prst="rect">
            <a:avLst/>
          </a:prstGeom>
        </p:spPr>
      </p:pic>
      <p:sp>
        <p:nvSpPr>
          <p:cNvPr id="2" name="文本框 1">
            <a:extLst>
              <a:ext uri="{FF2B5EF4-FFF2-40B4-BE49-F238E27FC236}">
                <a16:creationId xmlns:a16="http://schemas.microsoft.com/office/drawing/2014/main" id="{9DF6C0E1-0583-48DE-AAF3-8212E3F99E44}"/>
              </a:ext>
            </a:extLst>
          </p:cNvPr>
          <p:cNvSpPr txBox="1"/>
          <p:nvPr/>
        </p:nvSpPr>
        <p:spPr>
          <a:xfrm>
            <a:off x="9454243" y="6163684"/>
            <a:ext cx="655949" cy="369332"/>
          </a:xfrm>
          <a:prstGeom prst="rect">
            <a:avLst/>
          </a:prstGeom>
          <a:noFill/>
        </p:spPr>
        <p:txBody>
          <a:bodyPr wrap="none" rtlCol="0">
            <a:spAutoFit/>
          </a:bodyPr>
          <a:lstStyle/>
          <a:p>
            <a:r>
              <a:rPr lang="zh-CN" altLang="en-US" dirty="0"/>
              <a:t>类图</a:t>
            </a:r>
          </a:p>
        </p:txBody>
      </p:sp>
    </p:spTree>
    <p:extLst>
      <p:ext uri="{BB962C8B-B14F-4D97-AF65-F5344CB8AC3E}">
        <p14:creationId xmlns:p14="http://schemas.microsoft.com/office/powerpoint/2010/main" val="71869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5561577" cy="4112136"/>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并发视图</a:t>
            </a:r>
            <a:r>
              <a:rPr lang="zh-CN" altLang="en-US" sz="1600" dirty="0">
                <a:latin typeface="+mn-ea"/>
                <a:ea typeface="+mn-ea"/>
                <a:cs typeface="汉仪中黑简" panose="02010600000101010101" charset="-122"/>
                <a:sym typeface="+mn-ea"/>
              </a:rPr>
              <a:t>也称为动态视图、进程视图，进程视图包括动态图（状态机图、交互图、活动图）和实现图（交互图和部署图）。</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主要是</a:t>
            </a:r>
            <a:r>
              <a:rPr lang="zh-CN" altLang="en-US" sz="1600" b="1" dirty="0">
                <a:latin typeface="+mn-ea"/>
                <a:ea typeface="+mn-ea"/>
                <a:cs typeface="汉仪中黑简" panose="02010600000101010101" charset="-122"/>
                <a:sym typeface="+mn-ea"/>
              </a:rPr>
              <a:t>从资源的有效利用、代码的并行执行以及系统环境中异步事件的处理等方面</a:t>
            </a:r>
            <a:r>
              <a:rPr lang="zh-CN" altLang="en-US" sz="1600" dirty="0">
                <a:latin typeface="+mn-ea"/>
                <a:ea typeface="+mn-ea"/>
                <a:cs typeface="汉仪中黑简" panose="02010600000101010101" charset="-122"/>
                <a:sym typeface="+mn-ea"/>
              </a:rPr>
              <a:t>来考虑。将系统划分为并发执行的控制，此外，并发视图还需要处理线程之间的通信和同步。</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并发视图主要</a:t>
            </a:r>
            <a:r>
              <a:rPr lang="zh-CN" altLang="en-US" sz="1600" b="1" dirty="0">
                <a:latin typeface="+mn-ea"/>
                <a:ea typeface="+mn-ea"/>
                <a:cs typeface="汉仪中黑简" panose="02010600000101010101" charset="-122"/>
                <a:sym typeface="+mn-ea"/>
              </a:rPr>
              <a:t>由状态机图、通信图和活动图组成</a:t>
            </a:r>
            <a:r>
              <a:rPr lang="zh-CN" altLang="en-US" sz="1600" dirty="0">
                <a:latin typeface="+mn-ea"/>
                <a:ea typeface="+mn-ea"/>
                <a:cs typeface="汉仪中黑简" panose="02010600000101010101" charset="-122"/>
                <a:sym typeface="+mn-ea"/>
              </a:rPr>
              <a:t>。</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并发视图的使用者</a:t>
            </a:r>
            <a:r>
              <a:rPr lang="zh-CN" altLang="en-US" sz="1600" dirty="0">
                <a:latin typeface="+mn-ea"/>
                <a:ea typeface="+mn-ea"/>
                <a:cs typeface="汉仪中黑简" panose="02010600000101010101" charset="-122"/>
                <a:sym typeface="+mn-ea"/>
              </a:rPr>
              <a:t>是开发人员和系统集成人员。</a:t>
            </a:r>
          </a:p>
        </p:txBody>
      </p:sp>
      <p:cxnSp>
        <p:nvCxnSpPr>
          <p:cNvPr id="3" name="直接连接符 2"/>
          <p:cNvCxnSpPr>
            <a:cxnSpLocks/>
          </p:cNvCxnSpPr>
          <p:nvPr/>
        </p:nvCxnSpPr>
        <p:spPr>
          <a:xfrm>
            <a:off x="670560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8196" y="472557"/>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并发视图</a:t>
            </a:r>
            <a:r>
              <a:rPr lang="en-US" altLang="zh-CN" sz="3200" b="1" dirty="0">
                <a:latin typeface="+mn-ea"/>
                <a:cs typeface="汉仪中黑简" panose="02010600000101010101" charset="-122"/>
                <a:sym typeface="+mn-ea"/>
              </a:rPr>
              <a:t>(Process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0D7D528F-D6D7-4266-9F30-A4C290F07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670" y="1694642"/>
            <a:ext cx="5203583" cy="4326892"/>
          </a:xfrm>
          <a:prstGeom prst="rect">
            <a:avLst/>
          </a:prstGeom>
        </p:spPr>
      </p:pic>
      <p:sp>
        <p:nvSpPr>
          <p:cNvPr id="2" name="文本框 1">
            <a:extLst>
              <a:ext uri="{FF2B5EF4-FFF2-40B4-BE49-F238E27FC236}">
                <a16:creationId xmlns:a16="http://schemas.microsoft.com/office/drawing/2014/main" id="{1DB61D64-4BD2-427B-884B-DDB62FB9B25F}"/>
              </a:ext>
            </a:extLst>
          </p:cNvPr>
          <p:cNvSpPr txBox="1"/>
          <p:nvPr/>
        </p:nvSpPr>
        <p:spPr>
          <a:xfrm>
            <a:off x="8994879" y="6315376"/>
            <a:ext cx="877163" cy="369332"/>
          </a:xfrm>
          <a:prstGeom prst="rect">
            <a:avLst/>
          </a:prstGeom>
          <a:noFill/>
        </p:spPr>
        <p:txBody>
          <a:bodyPr wrap="none" rtlCol="0">
            <a:spAutoFit/>
          </a:bodyPr>
          <a:lstStyle/>
          <a:p>
            <a:r>
              <a:rPr lang="zh-CN" altLang="en-US" dirty="0"/>
              <a:t>顺序图</a:t>
            </a:r>
          </a:p>
        </p:txBody>
      </p:sp>
    </p:spTree>
    <p:extLst>
      <p:ext uri="{BB962C8B-B14F-4D97-AF65-F5344CB8AC3E}">
        <p14:creationId xmlns:p14="http://schemas.microsoft.com/office/powerpoint/2010/main" val="110944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04</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5430948" cy="4289417"/>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组件视图</a:t>
            </a:r>
            <a:r>
              <a:rPr lang="zh-CN" altLang="en-US" sz="1600" dirty="0">
                <a:latin typeface="+mn-ea"/>
                <a:ea typeface="+mn-ea"/>
                <a:cs typeface="汉仪中黑简" panose="02010600000101010101" charset="-122"/>
                <a:sym typeface="+mn-ea"/>
              </a:rPr>
              <a:t>也称为实现视图、物理视图，描述系统的实现模块及它们之间的依赖关系。</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其中，</a:t>
            </a:r>
            <a:r>
              <a:rPr lang="zh-CN" altLang="en-US" sz="1600" b="1" dirty="0">
                <a:latin typeface="+mn-ea"/>
                <a:ea typeface="+mn-ea"/>
                <a:cs typeface="汉仪中黑简" panose="02010600000101010101" charset="-122"/>
                <a:sym typeface="+mn-ea"/>
              </a:rPr>
              <a:t>组件</a:t>
            </a:r>
            <a:r>
              <a:rPr lang="zh-CN" altLang="en-US" sz="1600" dirty="0">
                <a:latin typeface="+mn-ea"/>
                <a:ea typeface="+mn-ea"/>
                <a:cs typeface="汉仪中黑简" panose="02010600000101010101" charset="-122"/>
                <a:sym typeface="+mn-ea"/>
              </a:rPr>
              <a:t>指的是不同类型的代码模块，它是构造应用的软件单元。组件视图中也可以添加组 件的其他附加信息，例如，资源分配或者其他管理信息。组件视图主要由</a:t>
            </a:r>
            <a:r>
              <a:rPr lang="zh-CN" altLang="en-US" sz="1600" b="1" dirty="0">
                <a:latin typeface="+mn-ea"/>
                <a:ea typeface="+mn-ea"/>
                <a:cs typeface="汉仪中黑简" panose="02010600000101010101" charset="-122"/>
                <a:sym typeface="+mn-ea"/>
              </a:rPr>
              <a:t>构件图</a:t>
            </a:r>
            <a:r>
              <a:rPr lang="zh-CN" altLang="en-US" sz="1600" dirty="0">
                <a:latin typeface="+mn-ea"/>
                <a:ea typeface="+mn-ea"/>
                <a:cs typeface="汉仪中黑简" panose="02010600000101010101" charset="-122"/>
                <a:sym typeface="+mn-ea"/>
              </a:rPr>
              <a:t>构成。</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组件视图的使用者</a:t>
            </a:r>
            <a:r>
              <a:rPr lang="zh-CN" altLang="en-US" sz="1600" dirty="0">
                <a:latin typeface="+mn-ea"/>
                <a:ea typeface="+mn-ea"/>
                <a:cs typeface="汉仪中黑简" panose="02010600000101010101" charset="-122"/>
                <a:sym typeface="+mn-ea"/>
              </a:rPr>
              <a:t>是开发人员。</a:t>
            </a:r>
          </a:p>
        </p:txBody>
      </p:sp>
      <p:cxnSp>
        <p:nvCxnSpPr>
          <p:cNvPr id="3" name="直接连接符 2"/>
          <p:cNvCxnSpPr>
            <a:cxnSpLocks/>
          </p:cNvCxnSpPr>
          <p:nvPr/>
        </p:nvCxnSpPr>
        <p:spPr>
          <a:xfrm>
            <a:off x="6568530" y="141680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0" y="482949"/>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组件视图</a:t>
            </a:r>
            <a:r>
              <a:rPr lang="en-US" altLang="zh-CN" sz="3200" b="1" dirty="0">
                <a:latin typeface="+mn-ea"/>
                <a:cs typeface="汉仪中黑简" panose="02010600000101010101" charset="-122"/>
                <a:sym typeface="+mn-ea"/>
              </a:rPr>
              <a:t>(Implementation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E4361B41-CEB2-4954-A1DA-303347CA4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929" y="1149697"/>
            <a:ext cx="4998098" cy="5205316"/>
          </a:xfrm>
          <a:prstGeom prst="rect">
            <a:avLst/>
          </a:prstGeom>
        </p:spPr>
      </p:pic>
      <p:sp>
        <p:nvSpPr>
          <p:cNvPr id="2" name="文本框 1">
            <a:extLst>
              <a:ext uri="{FF2B5EF4-FFF2-40B4-BE49-F238E27FC236}">
                <a16:creationId xmlns:a16="http://schemas.microsoft.com/office/drawing/2014/main" id="{DD65C6A0-44F6-4B08-ACA0-150FB8CE5FAB}"/>
              </a:ext>
            </a:extLst>
          </p:cNvPr>
          <p:cNvSpPr txBox="1"/>
          <p:nvPr/>
        </p:nvSpPr>
        <p:spPr>
          <a:xfrm>
            <a:off x="9241972" y="6355013"/>
            <a:ext cx="877163" cy="369332"/>
          </a:xfrm>
          <a:prstGeom prst="rect">
            <a:avLst/>
          </a:prstGeom>
          <a:noFill/>
        </p:spPr>
        <p:txBody>
          <a:bodyPr wrap="none" rtlCol="0">
            <a:spAutoFit/>
          </a:bodyPr>
          <a:lstStyle/>
          <a:p>
            <a:r>
              <a:rPr lang="zh-CN" altLang="en-US" dirty="0"/>
              <a:t>构件图</a:t>
            </a:r>
          </a:p>
        </p:txBody>
      </p:sp>
    </p:spTree>
    <p:extLst>
      <p:ext uri="{BB962C8B-B14F-4D97-AF65-F5344CB8AC3E}">
        <p14:creationId xmlns:p14="http://schemas.microsoft.com/office/powerpoint/2010/main" val="319174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810" y="0"/>
            <a:ext cx="5539105" cy="6858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2" name="矩形 21"/>
          <p:cNvSpPr/>
          <p:nvPr/>
        </p:nvSpPr>
        <p:spPr>
          <a:xfrm>
            <a:off x="5535295" y="0"/>
            <a:ext cx="236113" cy="685800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grpSp>
        <p:nvGrpSpPr>
          <p:cNvPr id="4" name="组合 3"/>
          <p:cNvGrpSpPr/>
          <p:nvPr/>
        </p:nvGrpSpPr>
        <p:grpSpPr>
          <a:xfrm>
            <a:off x="2117725" y="1721485"/>
            <a:ext cx="1314450" cy="3415665"/>
            <a:chOff x="3641" y="2422"/>
            <a:chExt cx="2070" cy="5379"/>
          </a:xfrm>
        </p:grpSpPr>
        <p:sp>
          <p:nvSpPr>
            <p:cNvPr id="6" name="文本框 5"/>
            <p:cNvSpPr txBox="1"/>
            <p:nvPr/>
          </p:nvSpPr>
          <p:spPr>
            <a:xfrm>
              <a:off x="3641" y="2422"/>
              <a:ext cx="1054" cy="2761"/>
            </a:xfrm>
            <a:prstGeom prst="rect">
              <a:avLst/>
            </a:prstGeom>
            <a:noFill/>
          </p:spPr>
          <p:txBody>
            <a:bodyPr wrap="square" rtlCol="0">
              <a:spAutoFit/>
            </a:bodyPr>
            <a:lstStyle/>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目</a:t>
              </a:r>
            </a:p>
            <a:p>
              <a:r>
                <a:rPr lang="zh-CN" altLang="en-US" sz="5400" b="1" dirty="0">
                  <a:solidFill>
                    <a:schemeClr val="bg1"/>
                  </a:solidFill>
                  <a:latin typeface="宋体" panose="02010600030101010101" pitchFamily="2" charset="-122"/>
                  <a:ea typeface="宋体" panose="02010600030101010101" pitchFamily="2" charset="-122"/>
                  <a:cs typeface="汉仪中黑简" panose="02010600000101010101" charset="-122"/>
                </a:rPr>
                <a:t>录</a:t>
              </a:r>
            </a:p>
          </p:txBody>
        </p:sp>
        <p:sp>
          <p:nvSpPr>
            <p:cNvPr id="7" name="文本框 6"/>
            <p:cNvSpPr txBox="1"/>
            <p:nvPr/>
          </p:nvSpPr>
          <p:spPr>
            <a:xfrm rot="5400000">
              <a:off x="3405" y="5495"/>
              <a:ext cx="3595" cy="101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汉仪中黑简" panose="02010600000101010101" charset="-122"/>
                </a:rPr>
                <a:t>Contents</a:t>
              </a:r>
            </a:p>
          </p:txBody>
        </p:sp>
      </p:grpSp>
      <p:sp>
        <p:nvSpPr>
          <p:cNvPr id="14" name="文本框 13"/>
          <p:cNvSpPr txBox="1"/>
          <p:nvPr/>
        </p:nvSpPr>
        <p:spPr>
          <a:xfrm>
            <a:off x="6245225" y="428625"/>
            <a:ext cx="5447665" cy="6000750"/>
          </a:xfrm>
          <a:prstGeom prst="rect">
            <a:avLst/>
          </a:prstGeom>
          <a:noFill/>
        </p:spPr>
        <p:txBody>
          <a:bodyPr wrap="square" rtlCol="0">
            <a:spAutoFit/>
          </a:bodyPr>
          <a:lstStyle/>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PART01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概述</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a:lnSpc>
                <a:spcPct val="200000"/>
              </a:lnSpc>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PART02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的视图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PART03 UML</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的图</a:t>
            </a:r>
            <a:endPar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PART04 UML2.0</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新特性</a:t>
            </a: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PART05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系统开发阶段</a:t>
            </a:r>
          </a:p>
          <a:p>
            <a:pPr marL="0" marR="0" lvl="0" indent="0" algn="l" defTabSz="914400" rtl="0" eaLnBrk="1" fontAlgn="auto" latinLnBrk="0" hangingPunct="1">
              <a:lnSpc>
                <a:spcPct val="200000"/>
              </a:lnSpc>
              <a:spcBef>
                <a:spcPts val="0"/>
              </a:spcBef>
              <a:spcAft>
                <a:spcPts val="0"/>
              </a:spcAft>
              <a:buClrTx/>
              <a:buSzTx/>
              <a:buFontTx/>
              <a:buNone/>
              <a:defRPr/>
            </a:pPr>
            <a:r>
              <a:rPr lang="en-US" altLang="zh-CN" sz="3200" dirty="0">
                <a:solidFill>
                  <a:srgbClr val="3A778E"/>
                </a:solidFill>
                <a:latin typeface="宋体" panose="02010600030101010101" pitchFamily="2" charset="-122"/>
                <a:ea typeface="宋体" panose="02010600030101010101" pitchFamily="2" charset="-122"/>
                <a:cs typeface="汉仪中黑简" panose="02010600000101010101" charset="-122"/>
              </a:rPr>
              <a:t>PART06 </a:t>
            </a:r>
            <a:r>
              <a:rPr lang="zh-CN" altLang="en-US" sz="3200" dirty="0">
                <a:solidFill>
                  <a:srgbClr val="3A778E"/>
                </a:solidFill>
                <a:latin typeface="宋体" panose="02010600030101010101" pitchFamily="2" charset="-122"/>
                <a:ea typeface="宋体" panose="02010600030101010101" pitchFamily="2" charset="-122"/>
                <a:cs typeface="汉仪中黑简" panose="02010600000101010101" charset="-122"/>
              </a:rPr>
              <a:t>成员分工及评价</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68" name="MH_Other_1"/>
          <p:cNvSpPr/>
          <p:nvPr>
            <p:custDataLst>
              <p:tags r:id="rId1"/>
            </p:custDataLst>
          </p:nvPr>
        </p:nvSpPr>
        <p:spPr>
          <a:xfrm>
            <a:off x="599884" y="1416805"/>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05</a:t>
            </a:r>
          </a:p>
        </p:txBody>
      </p:sp>
      <p:sp>
        <p:nvSpPr>
          <p:cNvPr id="69" name="MH_SubTitle_1"/>
          <p:cNvSpPr>
            <a:spLocks noChangeArrowheads="1"/>
          </p:cNvSpPr>
          <p:nvPr>
            <p:custDataLst>
              <p:tags r:id="rId2"/>
            </p:custDataLst>
          </p:nvPr>
        </p:nvSpPr>
        <p:spPr bwMode="auto">
          <a:xfrm>
            <a:off x="904537" y="1508125"/>
            <a:ext cx="3522817" cy="37303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要点内容</a:t>
            </a:r>
          </a:p>
        </p:txBody>
      </p:sp>
      <p:sp>
        <p:nvSpPr>
          <p:cNvPr id="70" name="MH_SubTitle_1"/>
          <p:cNvSpPr>
            <a:spLocks noChangeArrowheads="1"/>
          </p:cNvSpPr>
          <p:nvPr>
            <p:custDataLst>
              <p:tags r:id="rId3"/>
            </p:custDataLst>
          </p:nvPr>
        </p:nvSpPr>
        <p:spPr bwMode="auto">
          <a:xfrm>
            <a:off x="904537" y="1868786"/>
            <a:ext cx="4795872" cy="4642503"/>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部署视图</a:t>
            </a:r>
            <a:r>
              <a:rPr lang="zh-CN" altLang="en-US" sz="1600" dirty="0">
                <a:latin typeface="+mn-ea"/>
                <a:ea typeface="+mn-ea"/>
                <a:cs typeface="汉仪中黑简" panose="02010600000101010101" charset="-122"/>
                <a:sym typeface="+mn-ea"/>
              </a:rPr>
              <a:t>也称为配置视图。</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配置视图</a:t>
            </a:r>
            <a:r>
              <a:rPr lang="zh-CN" altLang="en-US" sz="1600" b="1" dirty="0">
                <a:latin typeface="+mn-ea"/>
                <a:ea typeface="+mn-ea"/>
                <a:cs typeface="汉仪中黑简" panose="02010600000101010101" charset="-122"/>
                <a:sym typeface="+mn-ea"/>
              </a:rPr>
              <a:t>主要显示系统的物理部署</a:t>
            </a:r>
            <a:r>
              <a:rPr lang="zh-CN" altLang="en-US" sz="1600" dirty="0">
                <a:latin typeface="+mn-ea"/>
                <a:ea typeface="+mn-ea"/>
                <a:cs typeface="汉仪中黑简" panose="02010600000101010101" charset="-122"/>
                <a:sym typeface="+mn-ea"/>
              </a:rPr>
              <a:t>，它描述位于节点上的 运行实例的部署情况。</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dirty="0">
                <a:latin typeface="+mn-ea"/>
                <a:ea typeface="+mn-ea"/>
                <a:cs typeface="汉仪中黑简" panose="02010600000101010101" charset="-122"/>
                <a:sym typeface="+mn-ea"/>
              </a:rPr>
              <a:t>配置视图</a:t>
            </a:r>
            <a:r>
              <a:rPr lang="zh-CN" altLang="en-US" sz="1600" b="1" dirty="0">
                <a:latin typeface="+mn-ea"/>
                <a:ea typeface="+mn-ea"/>
                <a:cs typeface="汉仪中黑简" panose="02010600000101010101" charset="-122"/>
                <a:sym typeface="+mn-ea"/>
              </a:rPr>
              <a:t>主要由配置图表示</a:t>
            </a:r>
            <a:r>
              <a:rPr lang="zh-CN" altLang="en-US" sz="1600" dirty="0">
                <a:latin typeface="+mn-ea"/>
                <a:ea typeface="+mn-ea"/>
                <a:cs typeface="汉仪中黑简" panose="02010600000101010101" charset="-122"/>
                <a:sym typeface="+mn-ea"/>
              </a:rPr>
              <a:t>，配置视图还允许评估分配结果和资源分配。</a:t>
            </a:r>
          </a:p>
          <a:p>
            <a:pPr marL="285750" indent="-285750" algn="l" fontAlgn="auto">
              <a:lnSpc>
                <a:spcPct val="120000"/>
              </a:lnSpc>
              <a:buFont typeface="Wingdings" panose="05000000000000000000" charset="0"/>
              <a:buChar char=""/>
            </a:pPr>
            <a:endParaRPr lang="zh-CN" altLang="en-US" sz="1600" dirty="0">
              <a:latin typeface="+mn-ea"/>
              <a:ea typeface="+mn-ea"/>
              <a:cs typeface="汉仪中黑简" panose="02010600000101010101" charset="-122"/>
              <a:sym typeface="+mn-ea"/>
            </a:endParaRPr>
          </a:p>
          <a:p>
            <a:pPr marL="285750" indent="-285750" algn="l" fontAlgn="auto">
              <a:lnSpc>
                <a:spcPct val="120000"/>
              </a:lnSpc>
              <a:buFont typeface="Wingdings" panose="05000000000000000000" charset="0"/>
              <a:buChar char=""/>
            </a:pPr>
            <a:r>
              <a:rPr lang="zh-CN" altLang="en-US" sz="1600" b="1" dirty="0">
                <a:latin typeface="+mn-ea"/>
                <a:ea typeface="+mn-ea"/>
                <a:cs typeface="汉仪中黑简" panose="02010600000101010101" charset="-122"/>
                <a:sym typeface="+mn-ea"/>
              </a:rPr>
              <a:t>配置视图的使用者</a:t>
            </a:r>
            <a:r>
              <a:rPr lang="zh-CN" altLang="en-US" sz="1600" dirty="0">
                <a:latin typeface="+mn-ea"/>
                <a:ea typeface="+mn-ea"/>
                <a:cs typeface="汉仪中黑简" panose="02010600000101010101" charset="-122"/>
                <a:sym typeface="+mn-ea"/>
              </a:rPr>
              <a:t>是开发人员、系统集成人员和测试人员。</a:t>
            </a:r>
          </a:p>
        </p:txBody>
      </p:sp>
      <p:cxnSp>
        <p:nvCxnSpPr>
          <p:cNvPr id="3" name="直接连接符 2"/>
          <p:cNvCxnSpPr>
            <a:cxnSpLocks/>
          </p:cNvCxnSpPr>
          <p:nvPr/>
        </p:nvCxnSpPr>
        <p:spPr>
          <a:xfrm>
            <a:off x="5926504" y="1508125"/>
            <a:ext cx="0" cy="4898571"/>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5600" y="451304"/>
            <a:ext cx="9000000" cy="583565"/>
          </a:xfrm>
          <a:prstGeom prst="rect">
            <a:avLst/>
          </a:prstGeom>
          <a:noFill/>
        </p:spPr>
        <p:txBody>
          <a:bodyPr wrap="square" rtlCol="0">
            <a:spAutoFit/>
          </a:bodyPr>
          <a:lstStyle/>
          <a:p>
            <a:pPr algn="ctr"/>
            <a:r>
              <a:rPr lang="zh-CN" altLang="en-US" sz="3200" b="1" dirty="0">
                <a:latin typeface="+mn-ea"/>
                <a:cs typeface="汉仪中黑简" panose="02010600000101010101" charset="-122"/>
                <a:sym typeface="+mn-ea"/>
              </a:rPr>
              <a:t>部署视图</a:t>
            </a:r>
            <a:r>
              <a:rPr lang="en-US" altLang="zh-CN" sz="3200" b="1" dirty="0">
                <a:latin typeface="+mn-ea"/>
                <a:cs typeface="汉仪中黑简" panose="02010600000101010101" charset="-122"/>
                <a:sym typeface="+mn-ea"/>
              </a:rPr>
              <a:t>(Deployment View</a:t>
            </a:r>
            <a:r>
              <a:rPr lang="zh-CN" altLang="en-US" sz="3200" b="1" dirty="0">
                <a:latin typeface="+mn-ea"/>
                <a:cs typeface="汉仪中黑简" panose="02010600000101010101" charset="-122"/>
                <a:sym typeface="+mn-ea"/>
              </a:rPr>
              <a:t>）</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a:extLst>
              <a:ext uri="{FF2B5EF4-FFF2-40B4-BE49-F238E27FC236}">
                <a16:creationId xmlns:a16="http://schemas.microsoft.com/office/drawing/2014/main" id="{F29ABA7B-33BA-47DD-A848-0A020C812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497" y="950911"/>
            <a:ext cx="5582043" cy="5488442"/>
          </a:xfrm>
          <a:prstGeom prst="rect">
            <a:avLst/>
          </a:prstGeom>
        </p:spPr>
      </p:pic>
      <p:sp>
        <p:nvSpPr>
          <p:cNvPr id="6" name="文本框 5">
            <a:extLst>
              <a:ext uri="{FF2B5EF4-FFF2-40B4-BE49-F238E27FC236}">
                <a16:creationId xmlns:a16="http://schemas.microsoft.com/office/drawing/2014/main" id="{E56EA786-B913-4806-B0AF-970206B210E7}"/>
              </a:ext>
            </a:extLst>
          </p:cNvPr>
          <p:cNvSpPr txBox="1"/>
          <p:nvPr/>
        </p:nvSpPr>
        <p:spPr>
          <a:xfrm>
            <a:off x="8610600" y="6489064"/>
            <a:ext cx="877163" cy="369332"/>
          </a:xfrm>
          <a:prstGeom prst="rect">
            <a:avLst/>
          </a:prstGeom>
          <a:noFill/>
        </p:spPr>
        <p:txBody>
          <a:bodyPr wrap="none" rtlCol="0">
            <a:spAutoFit/>
          </a:bodyPr>
          <a:lstStyle/>
          <a:p>
            <a:r>
              <a:rPr lang="zh-CN" altLang="en-US" dirty="0"/>
              <a:t>部署图</a:t>
            </a:r>
          </a:p>
        </p:txBody>
      </p:sp>
    </p:spTree>
    <p:extLst>
      <p:ext uri="{BB962C8B-B14F-4D97-AF65-F5344CB8AC3E}">
        <p14:creationId xmlns:p14="http://schemas.microsoft.com/office/powerpoint/2010/main" val="414771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03</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的图</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custDataLst>
              <p:tags r:id="rId2"/>
            </p:custDataLst>
          </p:nvPr>
        </p:nvSpPr>
        <p:spPr>
          <a:xfrm>
            <a:off x="508000" y="490539"/>
            <a:ext cx="2707005" cy="5876924"/>
          </a:xfrm>
          <a:prstGeom prst="rect">
            <a:avLst/>
          </a:prstGeom>
          <a:solidFill>
            <a:schemeClr val="bg2">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Arial" panose="020B0604020202020204" pitchFamily="34" charset="0"/>
              <a:ea typeface="微软雅黑" panose="020B0503020204020204" charset="-122"/>
              <a:sym typeface="Arial" panose="020B0604020202020204" pitchFamily="34" charset="0"/>
            </a:endParaRPr>
          </a:p>
        </p:txBody>
      </p:sp>
      <p:sp>
        <p:nvSpPr>
          <p:cNvPr id="44" name="矩形 43"/>
          <p:cNvSpPr/>
          <p:nvPr>
            <p:custDataLst>
              <p:tags r:id="rId3"/>
            </p:custDataLst>
          </p:nvPr>
        </p:nvSpPr>
        <p:spPr>
          <a:xfrm>
            <a:off x="3214370" y="508000"/>
            <a:ext cx="8461375" cy="5841365"/>
          </a:xfrm>
          <a:prstGeom prst="rect">
            <a:avLst/>
          </a:prstGeom>
          <a:noFill/>
          <a:ln w="28575">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5" name="矩形 44"/>
          <p:cNvSpPr/>
          <p:nvPr>
            <p:custDataLst>
              <p:tags r:id="rId4"/>
            </p:custDataLst>
          </p:nvPr>
        </p:nvSpPr>
        <p:spPr>
          <a:xfrm>
            <a:off x="11683996" y="-501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8" name="标题 1"/>
          <p:cNvSpPr>
            <a:spLocks noGrp="1"/>
          </p:cNvSpPr>
          <p:nvPr>
            <p:custDataLst>
              <p:tags r:id="rId5"/>
            </p:custDataLst>
          </p:nvPr>
        </p:nvSpPr>
        <p:spPr>
          <a:xfrm>
            <a:off x="734695" y="1556702"/>
            <a:ext cx="2225675" cy="2658110"/>
          </a:xfrm>
          <a:prstGeom prst="rect">
            <a:avLst/>
          </a:prstGeom>
        </p:spPr>
        <p:txBody>
          <a:bodyPr vert="horz" lIns="91440" tIns="45720" rIns="91440" bIns="45720"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lvl="0" indent="0" algn="l">
              <a:lnSpc>
                <a:spcPct val="120000"/>
              </a:lnSpc>
              <a:spcBef>
                <a:spcPts val="0"/>
              </a:spcBef>
              <a:spcAft>
                <a:spcPts val="0"/>
              </a:spcAft>
              <a:buSzPct val="100000"/>
              <a:buNone/>
            </a:pPr>
            <a:r>
              <a:rPr lang="en-US" altLang="zh-CN" sz="3600" spc="300" dirty="0">
                <a:solidFill>
                  <a:schemeClr val="tx1">
                    <a:lumMod val="85000"/>
                    <a:lumOff val="15000"/>
                  </a:schemeClr>
                </a:solidFill>
                <a:latin typeface="宋体" panose="02010600030101010101" pitchFamily="2" charset="-122"/>
                <a:ea typeface="宋体" panose="02010600030101010101" pitchFamily="2" charset="-122"/>
              </a:rPr>
              <a:t>03</a:t>
            </a:r>
          </a:p>
        </p:txBody>
      </p:sp>
      <p:sp>
        <p:nvSpPr>
          <p:cNvPr id="49" name="文本框 48"/>
          <p:cNvSpPr txBox="1"/>
          <p:nvPr>
            <p:custDataLst>
              <p:tags r:id="rId6"/>
            </p:custDataLst>
          </p:nvPr>
        </p:nvSpPr>
        <p:spPr>
          <a:xfrm>
            <a:off x="4127208" y="1556702"/>
            <a:ext cx="6790140" cy="4345353"/>
          </a:xfrm>
          <a:prstGeom prst="rect">
            <a:avLst/>
          </a:prstGeom>
          <a:noFill/>
        </p:spPr>
        <p:txBody>
          <a:bodyPr vert="horz" lIns="91440" tIns="45720" rIns="91440" bIns="45720" rtlCol="0" anchor="t" anchorCtr="0">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PART01 用例图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PART02 类图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PART03 对象图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rPr>
              <a:t>PART04 状态机图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PART05 活动图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PART06 顺序图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PART07 通信图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PART08 构件图</a:t>
            </a:r>
          </a:p>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1800" dirty="0">
                <a:solidFill>
                  <a:schemeClr val="tx1">
                    <a:lumMod val="75000"/>
                    <a:lumOff val="25000"/>
                  </a:schemeClr>
                </a:solidFill>
                <a:latin typeface="宋体" panose="02010600030101010101" pitchFamily="2" charset="-122"/>
                <a:ea typeface="宋体" panose="02010600030101010101" pitchFamily="2" charset="-122"/>
                <a:sym typeface="+mn-ea"/>
              </a:rPr>
              <a:t>PART09 部署图</a:t>
            </a:r>
          </a:p>
        </p:txBody>
      </p:sp>
      <p:sp>
        <p:nvSpPr>
          <p:cNvPr id="46" name="矩形 45"/>
          <p:cNvSpPr/>
          <p:nvPr>
            <p:custDataLst>
              <p:tags r:id="rId7"/>
            </p:custDataLst>
          </p:nvPr>
        </p:nvSpPr>
        <p:spPr>
          <a:xfrm>
            <a:off x="0" y="6349996"/>
            <a:ext cx="508004" cy="508004"/>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等腰三角形 46"/>
          <p:cNvSpPr/>
          <p:nvPr>
            <p:custDataLst>
              <p:tags r:id="rId8"/>
            </p:custDataLst>
          </p:nvPr>
        </p:nvSpPr>
        <p:spPr>
          <a:xfrm rot="5400000">
            <a:off x="3583939" y="1705415"/>
            <a:ext cx="278130" cy="167323"/>
          </a:xfrm>
          <a:prstGeom prst="triangle">
            <a:avLst>
              <a:gd name="adj" fmla="val 47431"/>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custDataLst>
              <p:tags r:id="rId2"/>
            </p:custDataLst>
          </p:nvPr>
        </p:nvSpPr>
        <p:spPr>
          <a:xfrm>
            <a:off x="9523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9" name="椭圆 38"/>
          <p:cNvSpPr/>
          <p:nvPr>
            <p:custDataLst>
              <p:tags r:id="rId3"/>
            </p:custDataLst>
          </p:nvPr>
        </p:nvSpPr>
        <p:spPr>
          <a:xfrm>
            <a:off x="990473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7" name="椭圆 46"/>
          <p:cNvSpPr/>
          <p:nvPr>
            <p:custDataLst>
              <p:tags r:id="rId4"/>
            </p:custDataLst>
          </p:nvPr>
        </p:nvSpPr>
        <p:spPr>
          <a:xfrm>
            <a:off x="1028890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8" name="椭圆 47"/>
          <p:cNvSpPr/>
          <p:nvPr>
            <p:custDataLst>
              <p:tags r:id="rId5"/>
            </p:custDataLst>
          </p:nvPr>
        </p:nvSpPr>
        <p:spPr>
          <a:xfrm>
            <a:off x="10673080"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9" name="椭圆 48"/>
          <p:cNvSpPr/>
          <p:nvPr>
            <p:custDataLst>
              <p:tags r:id="rId6"/>
            </p:custDataLst>
          </p:nvPr>
        </p:nvSpPr>
        <p:spPr>
          <a:xfrm>
            <a:off x="11057255" y="4996180"/>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椭圆 49"/>
          <p:cNvSpPr/>
          <p:nvPr>
            <p:custDataLst>
              <p:tags r:id="rId7"/>
            </p:custDataLst>
          </p:nvPr>
        </p:nvSpPr>
        <p:spPr>
          <a:xfrm>
            <a:off x="9523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椭圆 50"/>
          <p:cNvSpPr/>
          <p:nvPr>
            <p:custDataLst>
              <p:tags r:id="rId8"/>
            </p:custDataLst>
          </p:nvPr>
        </p:nvSpPr>
        <p:spPr>
          <a:xfrm>
            <a:off x="990473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椭圆 51"/>
          <p:cNvSpPr/>
          <p:nvPr>
            <p:custDataLst>
              <p:tags r:id="rId9"/>
            </p:custDataLst>
          </p:nvPr>
        </p:nvSpPr>
        <p:spPr>
          <a:xfrm>
            <a:off x="1028890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3" name="椭圆 52"/>
          <p:cNvSpPr/>
          <p:nvPr>
            <p:custDataLst>
              <p:tags r:id="rId10"/>
            </p:custDataLst>
          </p:nvPr>
        </p:nvSpPr>
        <p:spPr>
          <a:xfrm>
            <a:off x="10673080"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4" name="椭圆 53"/>
          <p:cNvSpPr/>
          <p:nvPr>
            <p:custDataLst>
              <p:tags r:id="rId11"/>
            </p:custDataLst>
          </p:nvPr>
        </p:nvSpPr>
        <p:spPr>
          <a:xfrm>
            <a:off x="11057255" y="53600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5" name="椭圆 54"/>
          <p:cNvSpPr/>
          <p:nvPr>
            <p:custDataLst>
              <p:tags r:id="rId12"/>
            </p:custDataLst>
          </p:nvPr>
        </p:nvSpPr>
        <p:spPr>
          <a:xfrm>
            <a:off x="9523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6" name="椭圆 55"/>
          <p:cNvSpPr/>
          <p:nvPr>
            <p:custDataLst>
              <p:tags r:id="rId13"/>
            </p:custDataLst>
          </p:nvPr>
        </p:nvSpPr>
        <p:spPr>
          <a:xfrm>
            <a:off x="990473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7" name="椭圆 56"/>
          <p:cNvSpPr/>
          <p:nvPr>
            <p:custDataLst>
              <p:tags r:id="rId14"/>
            </p:custDataLst>
          </p:nvPr>
        </p:nvSpPr>
        <p:spPr>
          <a:xfrm>
            <a:off x="1028890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8" name="椭圆 57"/>
          <p:cNvSpPr/>
          <p:nvPr>
            <p:custDataLst>
              <p:tags r:id="rId15"/>
            </p:custDataLst>
          </p:nvPr>
        </p:nvSpPr>
        <p:spPr>
          <a:xfrm>
            <a:off x="10673080"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9" name="椭圆 58"/>
          <p:cNvSpPr/>
          <p:nvPr>
            <p:custDataLst>
              <p:tags r:id="rId16"/>
            </p:custDataLst>
          </p:nvPr>
        </p:nvSpPr>
        <p:spPr>
          <a:xfrm>
            <a:off x="11057255" y="571563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0" name="椭圆 59"/>
          <p:cNvSpPr/>
          <p:nvPr>
            <p:custDataLst>
              <p:tags r:id="rId17"/>
            </p:custDataLst>
          </p:nvPr>
        </p:nvSpPr>
        <p:spPr>
          <a:xfrm>
            <a:off x="9523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1" name="椭圆 60"/>
          <p:cNvSpPr/>
          <p:nvPr>
            <p:custDataLst>
              <p:tags r:id="rId18"/>
            </p:custDataLst>
          </p:nvPr>
        </p:nvSpPr>
        <p:spPr>
          <a:xfrm>
            <a:off x="990473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2" name="椭圆 61"/>
          <p:cNvSpPr/>
          <p:nvPr>
            <p:custDataLst>
              <p:tags r:id="rId19"/>
            </p:custDataLst>
          </p:nvPr>
        </p:nvSpPr>
        <p:spPr>
          <a:xfrm>
            <a:off x="1028890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3" name="椭圆 62"/>
          <p:cNvSpPr/>
          <p:nvPr>
            <p:custDataLst>
              <p:tags r:id="rId20"/>
            </p:custDataLst>
          </p:nvPr>
        </p:nvSpPr>
        <p:spPr>
          <a:xfrm>
            <a:off x="10673080"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4" name="椭圆 63"/>
          <p:cNvSpPr/>
          <p:nvPr>
            <p:custDataLst>
              <p:tags r:id="rId21"/>
            </p:custDataLst>
          </p:nvPr>
        </p:nvSpPr>
        <p:spPr>
          <a:xfrm>
            <a:off x="11057255" y="6080125"/>
            <a:ext cx="114935" cy="114935"/>
          </a:xfrm>
          <a:prstGeom prst="ellips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1" name="文本框 70"/>
          <p:cNvSpPr txBox="1"/>
          <p:nvPr>
            <p:custDataLst>
              <p:tags r:id="rId22"/>
            </p:custDataLst>
          </p:nvPr>
        </p:nvSpPr>
        <p:spPr>
          <a:xfrm>
            <a:off x="1264285" y="2731135"/>
            <a:ext cx="2851150" cy="3233928"/>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用例图是从用户角度描述系统功能，并指出各功能的操作者。基于用户角度来描述系统，但他不容易控制。</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rgbClr val="000000">
                    <a:lumMod val="50000"/>
                    <a:lumOff val="50000"/>
                  </a:srgbClr>
                </a:solidFill>
                <a:latin typeface="宋体" panose="02010600030101010101" pitchFamily="2" charset="-122"/>
                <a:ea typeface="宋体" panose="02010600030101010101" pitchFamily="2" charset="-122"/>
              </a:rPr>
              <a:t>用例图展示了一组用例、参与者以及它们之间的关系。</a:t>
            </a:r>
          </a:p>
        </p:txBody>
      </p:sp>
      <p:pic>
        <p:nvPicPr>
          <p:cNvPr id="65" name="图形 3"/>
          <p:cNvPicPr>
            <a:picLocks noChangeAspect="1"/>
          </p:cNvPicPr>
          <p:nvPr>
            <p:custDataLst>
              <p:tags r:id="rId23"/>
            </p:custDataLst>
          </p:nvPr>
        </p:nvPicPr>
        <p:blipFill>
          <a:blip r:embed="rId27"/>
          <a:stretch>
            <a:fillRect/>
          </a:stretch>
        </p:blipFill>
        <p:spPr>
          <a:xfrm flipH="1" flipV="1">
            <a:off x="3467003" y="5199550"/>
            <a:ext cx="1727469" cy="1482808"/>
          </a:xfrm>
          <a:prstGeom prst="rect">
            <a:avLst/>
          </a:prstGeom>
        </p:spPr>
      </p:pic>
      <p:cxnSp>
        <p:nvCxnSpPr>
          <p:cNvPr id="66" name="直接连接符 65"/>
          <p:cNvCxnSpPr/>
          <p:nvPr>
            <p:custDataLst>
              <p:tags r:id="rId24"/>
            </p:custDataLst>
          </p:nvPr>
        </p:nvCxnSpPr>
        <p:spPr>
          <a:xfrm>
            <a:off x="5013960" y="1249680"/>
            <a:ext cx="0" cy="4465955"/>
          </a:xfrm>
          <a:prstGeom prst="line">
            <a:avLst/>
          </a:prstGeom>
          <a:ln w="12700">
            <a:solidFill>
              <a:srgbClr val="FFFFFF">
                <a:lumMod val="75000"/>
              </a:srgbClr>
            </a:solidFill>
            <a:prstDash val="dash"/>
          </a:ln>
        </p:spPr>
        <p:style>
          <a:lnRef idx="1">
            <a:srgbClr val="000000"/>
          </a:lnRef>
          <a:fillRef idx="0">
            <a:srgbClr val="000000"/>
          </a:fillRef>
          <a:effectRef idx="0">
            <a:srgbClr val="000000"/>
          </a:effectRef>
          <a:fontRef idx="minor">
            <a:srgbClr val="000000"/>
          </a:fontRef>
        </p:style>
      </p:cxnSp>
      <p:sp>
        <p:nvSpPr>
          <p:cNvPr id="67" name="任意多边形: 形状 15"/>
          <p:cNvSpPr/>
          <p:nvPr>
            <p:custDataLst>
              <p:tags r:id="rId25"/>
            </p:custDataLst>
          </p:nvPr>
        </p:nvSpPr>
        <p:spPr>
          <a:xfrm rot="5400000">
            <a:off x="920111" y="5699160"/>
            <a:ext cx="449943" cy="482848"/>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rgbClr val="82B1C0"/>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73" name="Picture 4"/>
          <p:cNvPicPr>
            <a:picLocks noChangeAspect="1" noChangeArrowheads="1"/>
          </p:cNvPicPr>
          <p:nvPr/>
        </p:nvPicPr>
        <p:blipFill>
          <a:blip r:embed="rId28">
            <a:extLst>
              <a:ext uri="{28A0092B-C50C-407E-A947-70E740481C1C}">
                <a14:useLocalDpi xmlns:a14="http://schemas.microsoft.com/office/drawing/2010/main" val="0"/>
              </a:ext>
            </a:extLst>
          </a:blip>
          <a:srcRect l="4895" t="4445" r="5225" b="5511"/>
          <a:stretch>
            <a:fillRect/>
          </a:stretch>
        </p:blipFill>
        <p:spPr>
          <a:xfrm>
            <a:off x="6724470" y="1648866"/>
            <a:ext cx="2802108" cy="3560426"/>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用例图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用例图（</a:t>
            </a:r>
            <a:r>
              <a:rPr lang="en-US" altLang="zh-CN" sz="2000" b="1" dirty="0">
                <a:latin typeface="宋体" panose="02010600030101010101" pitchFamily="2" charset="-122"/>
                <a:ea typeface="宋体" panose="02010600030101010101" pitchFamily="2" charset="-122"/>
                <a:cs typeface="汉仪中黑简" panose="02010600000101010101" charset="-122"/>
              </a:rPr>
              <a:t>Use Case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79"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558165" y="2522220"/>
            <a:ext cx="11036300" cy="2682240"/>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3"/>
            </p:custDataLst>
          </p:nvPr>
        </p:nvSpPr>
        <p:spPr>
          <a:xfrm>
            <a:off x="577850" y="3118485"/>
            <a:ext cx="6702425" cy="148971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类图是UML面向对象中最常见的一种图，可以帮助人们更直观地了解一个系统地体系结构。</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spc="0" dirty="0">
                <a:solidFill>
                  <a:schemeClr val="tx1">
                    <a:lumMod val="50000"/>
                    <a:lumOff val="50000"/>
                  </a:schemeClr>
                </a:solidFill>
                <a:latin typeface="宋体" panose="02010600030101010101" pitchFamily="2" charset="-122"/>
                <a:ea typeface="宋体" panose="02010600030101010101" pitchFamily="2" charset="-122"/>
              </a:rPr>
              <a:t>通过关系和类表示的类图，可以图形化地描述一个系统地设计部分。</a:t>
            </a:r>
          </a:p>
        </p:txBody>
      </p:sp>
      <p:pic>
        <p:nvPicPr>
          <p:cNvPr id="25" name="图形 24"/>
          <p:cNvPicPr>
            <a:picLocks noChangeAspect="1"/>
          </p:cNvPicPr>
          <p:nvPr>
            <p:custDataLst>
              <p:tags r:id="rId4"/>
            </p:custDataLst>
          </p:nvPr>
        </p:nvPicPr>
        <p:blipFill>
          <a:blip r:embed="rId6"/>
          <a:stretch>
            <a:fillRect/>
          </a:stretch>
        </p:blipFill>
        <p:spPr>
          <a:xfrm rot="10800000">
            <a:off x="9980295" y="5340350"/>
            <a:ext cx="973455" cy="836295"/>
          </a:xfrm>
          <a:prstGeom prst="rect">
            <a:avLst/>
          </a:prstGeom>
        </p:spPr>
      </p:pic>
      <p:pic>
        <p:nvPicPr>
          <p:cNvPr id="19" name="Picture 4"/>
          <p:cNvPicPr>
            <a:picLocks noChangeAspect="1" noChangeArrowheads="1"/>
          </p:cNvPicPr>
          <p:nvPr/>
        </p:nvPicPr>
        <p:blipFill>
          <a:blip r:embed="rId7">
            <a:extLst>
              <a:ext uri="{28A0092B-C50C-407E-A947-70E740481C1C}">
                <a14:useLocalDpi xmlns:a14="http://schemas.microsoft.com/office/drawing/2010/main" val="0"/>
              </a:ext>
            </a:extLst>
          </a:blip>
          <a:srcRect l="7751" t="7753" r="8380" b="8379"/>
          <a:stretch>
            <a:fillRect/>
          </a:stretch>
        </p:blipFill>
        <p:spPr>
          <a:xfrm>
            <a:off x="7727135" y="2321145"/>
            <a:ext cx="2676205" cy="3274888"/>
          </a:xfrm>
          <a:prstGeom prst="rect">
            <a:avLst/>
          </a:prstGeom>
          <a:ln>
            <a:noFill/>
          </a:ln>
          <a:effectLst>
            <a:outerShdw blurRad="292100" dist="139700" dir="2700000" algn="tl" rotWithShape="0">
              <a:srgbClr val="333333">
                <a:alpha val="65000"/>
              </a:srgbClr>
            </a:outerShdw>
          </a:effec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类图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类图（</a:t>
            </a:r>
            <a:r>
              <a:rPr lang="en-US" altLang="zh-CN" sz="2000" b="1" dirty="0">
                <a:latin typeface="宋体" panose="02010600030101010101" pitchFamily="2" charset="-122"/>
                <a:ea typeface="宋体" panose="02010600030101010101" pitchFamily="2" charset="-122"/>
                <a:cs typeface="汉仪中黑简" panose="02010600000101010101" charset="-122"/>
              </a:rPr>
              <a:t>Class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10765"/>
            <a:ext cx="26174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sp>
        <p:nvSpPr>
          <p:cNvPr id="20"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flipH="1">
            <a:off x="745490" y="2423795"/>
            <a:ext cx="5182235" cy="307911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bg1"/>
              </a:solidFill>
              <a:latin typeface="+mn-ea"/>
            </a:endParaRPr>
          </a:p>
        </p:txBody>
      </p:sp>
      <p:sp>
        <p:nvSpPr>
          <p:cNvPr id="27" name="矩形 26"/>
          <p:cNvSpPr/>
          <p:nvPr>
            <p:custDataLst>
              <p:tags r:id="rId3"/>
            </p:custDataLst>
          </p:nvPr>
        </p:nvSpPr>
        <p:spPr>
          <a:xfrm rot="16200000" flipH="1">
            <a:off x="10930846" y="5191182"/>
            <a:ext cx="153063" cy="1224448"/>
          </a:xfrm>
          <a:prstGeom prst="rect">
            <a:avLst/>
          </a:prstGeom>
          <a:solidFill>
            <a:srgbClr val="3A77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390650" y="2470785"/>
            <a:ext cx="2851150" cy="32340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0" algn="l">
              <a:lnSpc>
                <a:spcPct val="130000"/>
              </a:lnSpc>
              <a:spcBef>
                <a:spcPts val="0"/>
              </a:spcBef>
              <a:spcAft>
                <a:spcPts val="1000"/>
              </a:spcAft>
              <a:buSzPct val="100000"/>
              <a:buNone/>
            </a:pPr>
            <a:r>
              <a:rPr lang="en-US" altLang="zh-CN" sz="1600" dirty="0">
                <a:solidFill>
                  <a:schemeClr val="bg1">
                    <a:lumMod val="95000"/>
                  </a:schemeClr>
                </a:solidFill>
                <a:latin typeface="宋体" panose="02010600030101010101" pitchFamily="2" charset="-122"/>
                <a:ea typeface="宋体" panose="02010600030101010101" pitchFamily="2" charset="-122"/>
              </a:rPr>
              <a:t>UML面向对象中对象图是类图地实例，几乎使用与类图完全相同地标识。不同点在于对象图显示类地多个对象实例，而不是实例的类。一个对象图是类图的一个实例。由于对象存在生命周期，因此对象图只能在系统某一时间段存在。</a:t>
            </a:r>
          </a:p>
        </p:txBody>
      </p:sp>
      <p:pic>
        <p:nvPicPr>
          <p:cNvPr id="15" name="Picture 2" descr="查看源图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75" y="1685290"/>
            <a:ext cx="7056755" cy="3167380"/>
          </a:xfrm>
          <a:prstGeom prst="rect">
            <a:avLst/>
          </a:prstGeom>
          <a:noFill/>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对象图</a:t>
            </a:r>
          </a:p>
        </p:txBody>
      </p:sp>
      <p:sp>
        <p:nvSpPr>
          <p:cNvPr id="75" name="文本框 74"/>
          <p:cNvSpPr txBox="1"/>
          <p:nvPr/>
        </p:nvSpPr>
        <p:spPr>
          <a:xfrm>
            <a:off x="638655" y="1875432"/>
            <a:ext cx="3476988"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对象图（</a:t>
            </a:r>
            <a:r>
              <a:rPr lang="en-US" altLang="zh-CN" sz="2000" b="1" dirty="0">
                <a:latin typeface="宋体" panose="02010600030101010101" pitchFamily="2" charset="-122"/>
                <a:ea typeface="宋体" panose="02010600030101010101" pitchFamily="2" charset="-122"/>
                <a:cs typeface="汉仪中黑简" panose="02010600000101010101" charset="-122"/>
              </a:rPr>
              <a:t>Object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29965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16"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14"/>
          <p:cNvSpPr/>
          <p:nvPr>
            <p:custDataLst>
              <p:tags r:id="rId2"/>
            </p:custDataLst>
          </p:nvPr>
        </p:nvSpPr>
        <p:spPr>
          <a:xfrm rot="16200000">
            <a:off x="8244969" y="2910965"/>
            <a:ext cx="5026169" cy="2867890"/>
          </a:xfrm>
          <a:prstGeom prst="rtTriangle">
            <a:avLst/>
          </a:prstGeom>
          <a:pattFill prst="zigZag">
            <a:fgClr>
              <a:srgbClr val="44546A">
                <a:lumMod val="20000"/>
                <a:lumOff val="80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5" name="矩形 4"/>
          <p:cNvSpPr/>
          <p:nvPr>
            <p:custDataLst>
              <p:tags r:id="rId3"/>
            </p:custDataLst>
          </p:nvPr>
        </p:nvSpPr>
        <p:spPr>
          <a:xfrm>
            <a:off x="0" y="4339772"/>
            <a:ext cx="12192000" cy="2518228"/>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7" name="任意多边形: 形状 16"/>
          <p:cNvSpPr/>
          <p:nvPr>
            <p:custDataLst>
              <p:tags r:id="rId4"/>
            </p:custDataLst>
          </p:nvPr>
        </p:nvSpPr>
        <p:spPr>
          <a:xfrm>
            <a:off x="8610586" y="509526"/>
            <a:ext cx="3581415" cy="6348469"/>
          </a:xfrm>
          <a:custGeom>
            <a:avLst/>
            <a:gdLst>
              <a:gd name="connsiteX0" fmla="*/ 3581415 w 3581415"/>
              <a:gd name="connsiteY0" fmla="*/ 0 h 6348469"/>
              <a:gd name="connsiteX1" fmla="*/ 3581415 w 3581415"/>
              <a:gd name="connsiteY1" fmla="*/ 435960 h 6348469"/>
              <a:gd name="connsiteX2" fmla="*/ 245942 w 3581415"/>
              <a:gd name="connsiteY2" fmla="*/ 6348469 h 6348469"/>
              <a:gd name="connsiteX3" fmla="*/ 0 w 3581415"/>
              <a:gd name="connsiteY3" fmla="*/ 6348469 h 6348469"/>
            </a:gdLst>
            <a:ahLst/>
            <a:cxnLst>
              <a:cxn ang="0">
                <a:pos x="connsiteX0" y="connsiteY0"/>
              </a:cxn>
              <a:cxn ang="0">
                <a:pos x="connsiteX1" y="connsiteY1"/>
              </a:cxn>
              <a:cxn ang="0">
                <a:pos x="connsiteX2" y="connsiteY2"/>
              </a:cxn>
              <a:cxn ang="0">
                <a:pos x="connsiteX3" y="connsiteY3"/>
              </a:cxn>
            </a:cxnLst>
            <a:rect l="l" t="t" r="r" b="b"/>
            <a:pathLst>
              <a:path w="3581415" h="6348469">
                <a:moveTo>
                  <a:pt x="3581415" y="0"/>
                </a:moveTo>
                <a:lnTo>
                  <a:pt x="3581415" y="435960"/>
                </a:lnTo>
                <a:lnTo>
                  <a:pt x="245942" y="6348469"/>
                </a:lnTo>
                <a:lnTo>
                  <a:pt x="0" y="6348469"/>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lang="zh-CN" altLang="en-US"/>
          </a:p>
        </p:txBody>
      </p:sp>
      <p:sp>
        <p:nvSpPr>
          <p:cNvPr id="22" name="任意多边形: 形状 21"/>
          <p:cNvSpPr/>
          <p:nvPr>
            <p:custDataLst>
              <p:tags r:id="rId5"/>
            </p:custDataLst>
          </p:nvPr>
        </p:nvSpPr>
        <p:spPr>
          <a:xfrm rot="10800000">
            <a:off x="10205206" y="-27942"/>
            <a:ext cx="1799923" cy="1189480"/>
          </a:xfrm>
          <a:custGeom>
            <a:avLst/>
            <a:gdLst>
              <a:gd name="connsiteX0" fmla="*/ 3261856 w 3261856"/>
              <a:gd name="connsiteY0" fmla="*/ 2155600 h 2155600"/>
              <a:gd name="connsiteX1" fmla="*/ 2154270 w 3261856"/>
              <a:gd name="connsiteY1" fmla="*/ 2155600 h 2155600"/>
              <a:gd name="connsiteX2" fmla="*/ 1630929 w 3261856"/>
              <a:gd name="connsiteY2" fmla="*/ 1463900 h 2155600"/>
              <a:gd name="connsiteX3" fmla="*/ 1107588 w 3261856"/>
              <a:gd name="connsiteY3" fmla="*/ 2155600 h 2155600"/>
              <a:gd name="connsiteX4" fmla="*/ 0 w 3261856"/>
              <a:gd name="connsiteY4" fmla="*/ 2155600 h 2155600"/>
              <a:gd name="connsiteX5" fmla="*/ 1630928 w 3261856"/>
              <a:gd name="connsiteY5" fmla="*/ 0 h 21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1856" h="2155600">
                <a:moveTo>
                  <a:pt x="3261856" y="2155600"/>
                </a:moveTo>
                <a:lnTo>
                  <a:pt x="2154270" y="2155600"/>
                </a:lnTo>
                <a:lnTo>
                  <a:pt x="1630929" y="1463900"/>
                </a:lnTo>
                <a:lnTo>
                  <a:pt x="1107588" y="2155600"/>
                </a:lnTo>
                <a:lnTo>
                  <a:pt x="0" y="2155600"/>
                </a:lnTo>
                <a:lnTo>
                  <a:pt x="1630928" y="0"/>
                </a:lnTo>
                <a:close/>
              </a:path>
            </a:pathLst>
          </a:custGeom>
          <a:solidFill>
            <a:srgbClr val="44546A">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0" name="文本框 9"/>
          <p:cNvSpPr txBox="1"/>
          <p:nvPr>
            <p:custDataLst>
              <p:tags r:id="rId6"/>
            </p:custDataLst>
          </p:nvPr>
        </p:nvSpPr>
        <p:spPr>
          <a:xfrm>
            <a:off x="670560" y="3063240"/>
            <a:ext cx="10852150" cy="11271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285750" lvl="1" indent="0" algn="l">
              <a:lnSpc>
                <a:spcPct val="130000"/>
              </a:lnSpc>
              <a:spcBef>
                <a:spcPts val="0"/>
              </a:spcBef>
              <a:spcAft>
                <a:spcPts val="1000"/>
              </a:spcAft>
              <a:buSzPct val="100000"/>
              <a:buNone/>
            </a:pPr>
            <a:r>
              <a:rPr lang="zh-CN" altLang="en-US" sz="1600" dirty="0">
                <a:solidFill>
                  <a:srgbClr val="000000">
                    <a:lumMod val="50000"/>
                    <a:lumOff val="50000"/>
                  </a:srgbClr>
                </a:solidFill>
                <a:latin typeface="宋体" panose="02010600030101010101" pitchFamily="2" charset="-122"/>
                <a:ea typeface="宋体" panose="02010600030101010101" pitchFamily="2" charset="-122"/>
              </a:rPr>
              <a:t>描述了一个实体基于事件反应的动态行为，显示了该实体是如何根据当前所处的状态对不同的事件做出反应的。</a:t>
            </a:r>
          </a:p>
        </p:txBody>
      </p:sp>
      <p:sp>
        <p:nvSpPr>
          <p:cNvPr id="6" name="平行四边形 5"/>
          <p:cNvSpPr/>
          <p:nvPr>
            <p:custDataLst>
              <p:tags r:id="rId7"/>
            </p:custDataLst>
          </p:nvPr>
        </p:nvSpPr>
        <p:spPr>
          <a:xfrm>
            <a:off x="3207658" y="4339772"/>
            <a:ext cx="3947886" cy="2518228"/>
          </a:xfrm>
          <a:prstGeom prst="parallelogram">
            <a:avLst>
              <a:gd name="adj" fmla="val 58756"/>
            </a:avLst>
          </a:prstGeom>
          <a:solidFill>
            <a:srgbClr val="44546A">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pic>
        <p:nvPicPr>
          <p:cNvPr id="20" name="Picture 4"/>
          <p:cNvPicPr>
            <a:picLocks noChangeAspect="1" noChangeArrowheads="1"/>
          </p:cNvPicPr>
          <p:nvPr/>
        </p:nvPicPr>
        <p:blipFill>
          <a:blip r:embed="rId9">
            <a:extLst>
              <a:ext uri="{28A0092B-C50C-407E-A947-70E740481C1C}">
                <a14:useLocalDpi xmlns:a14="http://schemas.microsoft.com/office/drawing/2010/main" val="0"/>
              </a:ext>
            </a:extLst>
          </a:blip>
          <a:srcRect l="3401" t="10609" r="3810" b="10913"/>
          <a:stretch>
            <a:fillRect/>
          </a:stretch>
        </p:blipFill>
        <p:spPr bwMode="auto">
          <a:xfrm>
            <a:off x="4808508" y="4449806"/>
            <a:ext cx="6429037" cy="1975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4" name="文本框 7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状态机图</a:t>
            </a:r>
          </a:p>
        </p:txBody>
      </p:sp>
      <p:sp>
        <p:nvSpPr>
          <p:cNvPr id="75" name="文本框 74"/>
          <p:cNvSpPr txBox="1"/>
          <p:nvPr/>
        </p:nvSpPr>
        <p:spPr>
          <a:xfrm>
            <a:off x="638810" y="1875155"/>
            <a:ext cx="4594860"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cs typeface="汉仪中黑简" panose="02010600000101010101" charset="-122"/>
              </a:rPr>
              <a:t>状态机图（</a:t>
            </a:r>
            <a:r>
              <a:rPr lang="en-US" altLang="zh-CN" sz="2000" b="1" dirty="0">
                <a:latin typeface="宋体" panose="02010600030101010101" pitchFamily="2" charset="-122"/>
                <a:ea typeface="宋体" panose="02010600030101010101" pitchFamily="2" charset="-122"/>
                <a:cs typeface="汉仪中黑简" panose="02010600000101010101" charset="-122"/>
              </a:rPr>
              <a:t>State Machine Diagram</a:t>
            </a:r>
            <a:r>
              <a:rPr lang="zh-CN" altLang="en-US" sz="2000" b="1" dirty="0">
                <a:latin typeface="宋体" panose="02010600030101010101" pitchFamily="2" charset="-122"/>
                <a:ea typeface="宋体" panose="02010600030101010101" pitchFamily="2" charset="-122"/>
                <a:cs typeface="汉仪中黑简" panose="02010600000101010101" charset="-122"/>
              </a:rPr>
              <a:t>）</a:t>
            </a:r>
            <a:endParaRPr lang="zh-CN" altLang="en-US" sz="2000" b="1"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76" name="矩形 75"/>
          <p:cNvSpPr/>
          <p:nvPr/>
        </p:nvSpPr>
        <p:spPr>
          <a:xfrm flipV="1">
            <a:off x="745490" y="2305685"/>
            <a:ext cx="4063365" cy="8128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21"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27" name="文本框 26"/>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p>
        </p:txBody>
      </p:sp>
      <p:sp>
        <p:nvSpPr>
          <p:cNvPr id="28" name="文本框 27"/>
          <p:cNvSpPr txBox="1"/>
          <p:nvPr/>
        </p:nvSpPr>
        <p:spPr>
          <a:xfrm>
            <a:off x="490855" y="2663825"/>
            <a:ext cx="6033770" cy="3046095"/>
          </a:xfrm>
          <a:prstGeom prst="rect">
            <a:avLst/>
          </a:prstGeom>
          <a:noFill/>
        </p:spPr>
        <p:txBody>
          <a:bodyPr wrap="square" rtlCol="0" anchor="t">
            <a:spAutoFit/>
          </a:bodyPr>
          <a:lstStyle/>
          <a:p>
            <a:pPr>
              <a:lnSpc>
                <a:spcPct val="200000"/>
              </a:lnSpc>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sym typeface="+mn-ea"/>
              </a:rPr>
              <a:t>	</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UML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面向对象中的活动图记录了单个操作或方法的逻辑，或者单个业务流程的逻辑。描述系统中的各项活动的执行顺序，通常用于描述一个操作种所要进行的各项活动的执行流程。</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20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当一个活动执行完毕之后，将沿着控制转移箭头转向下一个活动。活动图中还可以方便地描述控制转移的条件以及并行执行等要求。</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589915" y="2528570"/>
            <a:ext cx="3215005" cy="857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7" name="图片 6"/>
          <p:cNvPicPr>
            <a:picLocks noChangeAspect="1"/>
          </p:cNvPicPr>
          <p:nvPr/>
        </p:nvPicPr>
        <p:blipFill>
          <a:blip r:embed="rId2"/>
          <a:stretch>
            <a:fillRect/>
          </a:stretch>
        </p:blipFill>
        <p:spPr>
          <a:xfrm>
            <a:off x="7031990" y="1247140"/>
            <a:ext cx="4490720" cy="4363720"/>
          </a:xfrm>
          <a:prstGeom prst="rect">
            <a:avLst/>
          </a:prstGeom>
        </p:spPr>
      </p:pic>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3"/>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4"/>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7"/>
            </p:custDataLst>
          </p:nvPr>
        </p:nvSpPr>
        <p:spPr>
          <a:xfrm>
            <a:off x="7115175" y="2267585"/>
            <a:ext cx="3739515" cy="3116580"/>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顺序图描述了对象之间动态的交互关系，主要体现对象之间进行消息传递的时间顺序。</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顺序图由一组对象构成，每个对象分别带有一条竖线，称作对象的生命线，它代表时间轴。</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时间沿竖线向下延，消息用水平箭头表示</a:t>
            </a:r>
          </a:p>
        </p:txBody>
      </p:sp>
      <p:sp>
        <p:nvSpPr>
          <p:cNvPr id="20" name="文本框 19"/>
          <p:cNvSpPr txBox="1"/>
          <p:nvPr>
            <p:custDataLst>
              <p:tags r:id="rId8"/>
            </p:custDataLst>
          </p:nvPr>
        </p:nvSpPr>
        <p:spPr>
          <a:xfrm>
            <a:off x="1499870" y="754380"/>
            <a:ext cx="5077460" cy="707390"/>
          </a:xfrm>
          <a:prstGeom prst="rect">
            <a:avLst/>
          </a:prstGeom>
          <a:noFill/>
        </p:spPr>
        <p:txBody>
          <a:bodyPr wrap="square" rtlCol="0" anchor="ctr">
            <a:normAutofit fontScale="775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cxnSp>
        <p:nvCxnSpPr>
          <p:cNvPr id="29" name="直接连接符 28"/>
          <p:cNvCxnSpPr/>
          <p:nvPr>
            <p:custDataLst>
              <p:tags r:id="rId9"/>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0"/>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p>
        </p:txBody>
      </p:sp>
      <p:pic>
        <p:nvPicPr>
          <p:cNvPr id="30" name="图片 29"/>
          <p:cNvPicPr>
            <a:picLocks noChangeAspect="1"/>
          </p:cNvPicPr>
          <p:nvPr/>
        </p:nvPicPr>
        <p:blipFill>
          <a:blip r:embed="rId12"/>
          <a:stretch>
            <a:fillRect/>
          </a:stretch>
        </p:blipFill>
        <p:spPr>
          <a:xfrm>
            <a:off x="1603375" y="1651635"/>
            <a:ext cx="3355340" cy="4725670"/>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28</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菱形 22"/>
          <p:cNvSpPr/>
          <p:nvPr>
            <p:custDataLst>
              <p:tags r:id="rId3"/>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4"/>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7"/>
            </p:custDataLst>
          </p:nvPr>
        </p:nvSpPr>
        <p:spPr>
          <a:xfrm>
            <a:off x="7214870" y="226758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顺序图的核心概念：对象、生命线、执行发生、消息</a:t>
            </a:r>
          </a:p>
        </p:txBody>
      </p:sp>
      <p:sp>
        <p:nvSpPr>
          <p:cNvPr id="20" name="文本框 19"/>
          <p:cNvSpPr txBox="1"/>
          <p:nvPr>
            <p:custDataLst>
              <p:tags r:id="rId8"/>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cxnSp>
        <p:nvCxnSpPr>
          <p:cNvPr id="29" name="直接连接符 28"/>
          <p:cNvCxnSpPr/>
          <p:nvPr>
            <p:custDataLst>
              <p:tags r:id="rId9"/>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0"/>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06</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29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13"/>
          <a:stretch>
            <a:fillRect/>
          </a:stretch>
        </p:blipFill>
        <p:spPr>
          <a:xfrm>
            <a:off x="984885" y="2212975"/>
            <a:ext cx="5581015" cy="3293110"/>
          </a:xfrm>
          <a:prstGeom prst="rect">
            <a:avLst/>
          </a:prstGeom>
        </p:spPr>
      </p:pic>
      <p:sp>
        <p:nvSpPr>
          <p:cNvPr id="4" name="矩形 3"/>
          <p:cNvSpPr/>
          <p:nvPr>
            <p:custDataLst>
              <p:tags r:id="rId11"/>
            </p:custDataLst>
          </p:nvPr>
        </p:nvSpPr>
        <p:spPr>
          <a:xfrm>
            <a:off x="7214870" y="3466465"/>
            <a:ext cx="3739515" cy="1009015"/>
          </a:xfrm>
          <a:prstGeom prst="rect">
            <a:avLst/>
          </a:prstGeom>
        </p:spPr>
        <p:txBody>
          <a:bodyPr wrap="square">
            <a:normAutofit/>
          </a:body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600" kern="0" spc="150"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rPr>
              <a:t>顺序图的推荐使用场合：包括用例分析、用例设计等场合。</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01</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概述</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5849620" y="1224915"/>
            <a:ext cx="6342380" cy="416306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1" name="文本框 10"/>
          <p:cNvSpPr txBox="1"/>
          <p:nvPr>
            <p:custDataLst>
              <p:tags r:id="rId3"/>
            </p:custDataLst>
          </p:nvPr>
        </p:nvSpPr>
        <p:spPr>
          <a:xfrm>
            <a:off x="6273165" y="1581150"/>
            <a:ext cx="5615940" cy="70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rmAutofit fontScale="67500" lnSpcReduction="20000"/>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30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charset="0"/>
              </a:defRPr>
            </a:lvl1pPr>
            <a:lvl2pPr marL="742950" indent="-285750">
              <a:defRPr sz="4800">
                <a:solidFill>
                  <a:srgbClr val="27282D"/>
                </a:solidFill>
                <a:latin typeface="Calibri" panose="020F0502020204030204" charset="0"/>
                <a:cs typeface="Calibri" panose="020F0502020204030204" charset="0"/>
              </a:defRPr>
            </a:lvl2pPr>
            <a:lvl3pPr marL="1143000" indent="-228600">
              <a:defRPr sz="4800">
                <a:solidFill>
                  <a:srgbClr val="27282D"/>
                </a:solidFill>
                <a:latin typeface="Calibri" panose="020F0502020204030204" charset="0"/>
                <a:cs typeface="Calibri" panose="020F0502020204030204" charset="0"/>
              </a:defRPr>
            </a:lvl3pPr>
            <a:lvl4pPr marL="1600200" indent="-228600">
              <a:defRPr sz="4800">
                <a:solidFill>
                  <a:srgbClr val="27282D"/>
                </a:solidFill>
                <a:latin typeface="Calibri" panose="020F0502020204030204" charset="0"/>
                <a:cs typeface="Calibri" panose="020F0502020204030204" charset="0"/>
              </a:defRPr>
            </a:lvl4pPr>
            <a:lvl5pPr marL="2057400" indent="-228600">
              <a:defRPr sz="4800">
                <a:solidFill>
                  <a:srgbClr val="27282D"/>
                </a:solidFill>
                <a:latin typeface="Calibri" panose="020F0502020204030204" charset="0"/>
                <a:cs typeface="Calibri" panose="020F0502020204030204" charset="0"/>
              </a:defRPr>
            </a:lvl5pPr>
            <a:lvl6pPr marL="25146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6pPr>
            <a:lvl7pPr marL="29718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7pPr>
            <a:lvl8pPr marL="34290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8pPr>
            <a:lvl9pPr marL="3886200" indent="-228600" defTabSz="2436495" eaLnBrk="0" fontAlgn="base" hangingPunct="0">
              <a:spcBef>
                <a:spcPct val="0"/>
              </a:spcBef>
              <a:spcAft>
                <a:spcPct val="0"/>
              </a:spcAft>
              <a:defRPr sz="4800">
                <a:solidFill>
                  <a:srgbClr val="27282D"/>
                </a:solidFill>
                <a:latin typeface="Calibri" panose="020F0502020204030204" charset="0"/>
                <a:cs typeface="Calibri" panose="020F0502020204030204" charset="0"/>
              </a:defRPr>
            </a:lvl9pPr>
          </a:lstStyle>
          <a:p>
            <a:pPr marL="0" indent="0" algn="l">
              <a:lnSpc>
                <a:spcPct val="120000"/>
              </a:lnSpc>
              <a:spcBef>
                <a:spcPts val="0"/>
              </a:spcBef>
              <a:spcAft>
                <a:spcPts val="0"/>
              </a:spcAft>
              <a:buSzPct val="100000"/>
              <a:buNone/>
            </a:pPr>
            <a:r>
              <a:rPr lang="zh-CN" altLang="en-US" sz="3600">
                <a:solidFill>
                  <a:schemeClr val="bg1"/>
                </a:solidFill>
                <a:latin typeface="宋体" panose="02010600030101010101" pitchFamily="2" charset="-122"/>
                <a:ea typeface="宋体" panose="02010600030101010101" pitchFamily="2" charset="-122"/>
              </a:rPr>
              <a:t>通信图（</a:t>
            </a:r>
            <a:r>
              <a:rPr lang="en-US" altLang="zh-CN" sz="3600">
                <a:solidFill>
                  <a:schemeClr val="bg1"/>
                </a:solidFill>
                <a:latin typeface="宋体" panose="02010600030101010101" pitchFamily="2" charset="-122"/>
                <a:ea typeface="宋体" panose="02010600030101010101" pitchFamily="2" charset="-122"/>
              </a:rPr>
              <a:t>Communication Diagram</a:t>
            </a:r>
            <a:r>
              <a:rPr lang="zh-CN" altLang="en-US" sz="3600">
                <a:solidFill>
                  <a:schemeClr val="bg1"/>
                </a:solidFill>
                <a:latin typeface="宋体" panose="02010600030101010101" pitchFamily="2" charset="-122"/>
                <a:ea typeface="宋体" panose="02010600030101010101" pitchFamily="2" charset="-122"/>
              </a:rPr>
              <a:t>）</a:t>
            </a:r>
          </a:p>
        </p:txBody>
      </p:sp>
      <p:sp>
        <p:nvSpPr>
          <p:cNvPr id="12" name="文本框 11"/>
          <p:cNvSpPr txBox="1"/>
          <p:nvPr>
            <p:custDataLst>
              <p:tags r:id="rId4"/>
            </p:custDataLst>
          </p:nvPr>
        </p:nvSpPr>
        <p:spPr>
          <a:xfrm>
            <a:off x="6273165" y="2533015"/>
            <a:ext cx="5495290" cy="2558415"/>
          </a:xfrm>
          <a:prstGeom prst="rect">
            <a:avLst/>
          </a:prstGeom>
          <a:noFill/>
        </p:spPr>
        <p:txBody>
          <a:bodyPr wrap="square" lIns="101600" tIns="0" rIns="82550" bIns="0" rtlCol="0">
            <a:normAutofit lnSpcReduction="10000"/>
          </a:bodyPr>
          <a:lstStyle>
            <a:defPPr>
              <a:defRPr lang="zh-CN"/>
            </a:defPPr>
            <a:lvl1pPr marR="0" lvl="0" indent="0" algn="just" fontAlgn="auto">
              <a:lnSpc>
                <a:spcPct val="130000"/>
              </a:lnSpc>
              <a:spcBef>
                <a:spcPts val="0"/>
              </a:spcBef>
              <a:spcAft>
                <a:spcPts val="1000"/>
              </a:spcAft>
              <a:buClrTx/>
              <a:buSzTx/>
              <a:buFontTx/>
              <a:buNone/>
              <a:defRPr kumimoji="0" sz="1600" b="0" i="0" u="none" strike="noStrike" cap="none" spc="150" normalizeH="0" baseline="0">
                <a:ln>
                  <a:noFill/>
                </a:ln>
                <a:solidFill>
                  <a:prstClr val="white"/>
                </a:solidFill>
                <a:effectLst/>
                <a:uLnTx/>
                <a:uFillTx/>
                <a:latin typeface="微软雅黑" panose="020B0503020204020204" charset="-122"/>
                <a:ea typeface="微软雅黑" panose="020B0503020204020204" charset="-122"/>
                <a:cs typeface="Calibri" panose="020F0502020204030204"/>
              </a:defRPr>
            </a:lvl1pPr>
          </a:lstStyle>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通信图用于显示组件及其交互关系的空间组织结构，它并不侧重于交互的顺序。通信图显示了交互中各个对象之间的组织交互关系及对象彼此之间的练习。</a:t>
            </a:r>
          </a:p>
          <a:p>
            <a:pPr marL="0" lvl="0" indent="-285750" algn="just" fontAlgn="ctr">
              <a:lnSpc>
                <a:spcPct val="130000"/>
              </a:lnSpc>
              <a:spcBef>
                <a:spcPts val="1000"/>
              </a:spcBef>
              <a:spcAft>
                <a:spcPts val="0"/>
              </a:spcAft>
              <a:buSzPct val="100000"/>
              <a:buFont typeface="Wingdings" panose="05000000000000000000" charset="0"/>
              <a:buNone/>
            </a:pPr>
            <a:r>
              <a:rPr lang="zh-CN" altLang="en-US" sz="1800" dirty="0">
                <a:solidFill>
                  <a:schemeClr val="bg1"/>
                </a:solidFill>
                <a:latin typeface="宋体" panose="02010600030101010101" pitchFamily="2" charset="-122"/>
                <a:ea typeface="宋体" panose="02010600030101010101" pitchFamily="2" charset="-122"/>
                <a:sym typeface="+mn-ea"/>
              </a:rPr>
              <a:t>通信图主要用于描绘对象之间消息的移动情况来反映具体的方案，显示对象及其交互关系的空间组织结构，而非交互的顺序。</a:t>
            </a: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p>
        </p:txBody>
      </p:sp>
      <p:pic>
        <p:nvPicPr>
          <p:cNvPr id="16" name="图片 15"/>
          <p:cNvPicPr>
            <a:picLocks noChangeAspect="1"/>
          </p:cNvPicPr>
          <p:nvPr/>
        </p:nvPicPr>
        <p:blipFill>
          <a:blip r:embed="rId6"/>
          <a:stretch>
            <a:fillRect/>
          </a:stretch>
        </p:blipFill>
        <p:spPr>
          <a:xfrm>
            <a:off x="346710" y="1674495"/>
            <a:ext cx="5264150" cy="3509645"/>
          </a:xfrm>
          <a:prstGeom prst="rect">
            <a:avLst/>
          </a:prstGeom>
        </p:spPr>
      </p:pic>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30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通信图</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08</a:t>
            </a:r>
          </a:p>
        </p:txBody>
      </p:sp>
      <p:sp>
        <p:nvSpPr>
          <p:cNvPr id="27" name="文本框 26"/>
          <p:cNvSpPr txBox="1"/>
          <p:nvPr/>
        </p:nvSpPr>
        <p:spPr>
          <a:xfrm>
            <a:off x="638655" y="1875432"/>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a:t>
            </a:r>
            <a:r>
              <a:rPr lang="en-US" altLang="zh-CN" sz="2000" b="1" dirty="0">
                <a:latin typeface="+mn-ea"/>
                <a:cs typeface="汉仪中黑简" panose="02010600000101010101" charset="-122"/>
              </a:rPr>
              <a:t>Component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构件图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745335" y="2323852"/>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05A04ABB-36B0-4BA8-979D-55C6B326BCA3}"/>
              </a:ext>
            </a:extLst>
          </p:cNvPr>
          <p:cNvSpPr txBox="1"/>
          <p:nvPr/>
        </p:nvSpPr>
        <p:spPr>
          <a:xfrm>
            <a:off x="346710" y="3054773"/>
            <a:ext cx="7066462" cy="2031325"/>
          </a:xfrm>
          <a:prstGeom prst="rect">
            <a:avLst/>
          </a:prstGeom>
          <a:noFill/>
        </p:spPr>
        <p:txBody>
          <a:bodyPr wrap="square" rtlCol="0">
            <a:spAutoFit/>
          </a:bodyPr>
          <a:lstStyle/>
          <a:p>
            <a:r>
              <a:rPr lang="zh-CN" altLang="en-US" dirty="0"/>
              <a:t>构件图描述代码部件的物理结构及各部件之间的</a:t>
            </a:r>
            <a:r>
              <a:rPr lang="zh-CN" altLang="en-US" b="1" dirty="0"/>
              <a:t>依赖关系</a:t>
            </a:r>
            <a:r>
              <a:rPr lang="zh-CN" altLang="en-US" dirty="0"/>
              <a:t>，构件图有助于分析和理解各部件之间的</a:t>
            </a:r>
            <a:r>
              <a:rPr lang="zh-CN" altLang="en-US" b="1" dirty="0"/>
              <a:t>相互影响程度</a:t>
            </a:r>
            <a:r>
              <a:rPr lang="zh-CN" altLang="en-US" dirty="0"/>
              <a:t>。</a:t>
            </a:r>
            <a:endParaRPr lang="en-US" altLang="zh-CN" dirty="0"/>
          </a:p>
          <a:p>
            <a:endParaRPr lang="en-US" altLang="zh-CN" dirty="0"/>
          </a:p>
          <a:p>
            <a:r>
              <a:rPr lang="zh-CN" altLang="en-US" dirty="0"/>
              <a:t>从构件图中，可以了解个软件组件（如源代码文件或动态链接库）之间的编译器和运行时依赖关系。</a:t>
            </a:r>
            <a:endParaRPr lang="en-US" altLang="zh-CN" dirty="0"/>
          </a:p>
          <a:p>
            <a:endParaRPr lang="en-US" altLang="zh-CN" dirty="0"/>
          </a:p>
          <a:p>
            <a:r>
              <a:rPr lang="zh-CN" altLang="en-US" dirty="0"/>
              <a:t>使用构件图可以将系统划分为</a:t>
            </a:r>
            <a:r>
              <a:rPr lang="zh-CN" altLang="en-US" b="1" dirty="0"/>
              <a:t>内聚组件</a:t>
            </a:r>
            <a:r>
              <a:rPr lang="zh-CN" altLang="en-US" dirty="0"/>
              <a:t>并</a:t>
            </a:r>
            <a:r>
              <a:rPr lang="zh-CN" altLang="en-US" b="1" dirty="0"/>
              <a:t>显示代码自身的结构</a:t>
            </a:r>
            <a:endParaRPr lang="en-US" altLang="zh-CN" b="1" dirty="0"/>
          </a:p>
        </p:txBody>
      </p:sp>
      <p:pic>
        <p:nvPicPr>
          <p:cNvPr id="10" name="图片 9">
            <a:extLst>
              <a:ext uri="{FF2B5EF4-FFF2-40B4-BE49-F238E27FC236}">
                <a16:creationId xmlns:a16="http://schemas.microsoft.com/office/drawing/2014/main" id="{B827D37E-0E15-43EE-BDF3-0997720C1892}"/>
              </a:ext>
            </a:extLst>
          </p:cNvPr>
          <p:cNvPicPr>
            <a:picLocks noChangeAspect="1"/>
          </p:cNvPicPr>
          <p:nvPr/>
        </p:nvPicPr>
        <p:blipFill>
          <a:blip r:embed="rId2"/>
          <a:stretch>
            <a:fillRect/>
          </a:stretch>
        </p:blipFill>
        <p:spPr>
          <a:xfrm>
            <a:off x="8056983" y="3054773"/>
            <a:ext cx="3648584" cy="1609950"/>
          </a:xfrm>
          <a:prstGeom prst="rect">
            <a:avLst/>
          </a:prstGeom>
        </p:spPr>
      </p:pic>
    </p:spTree>
    <p:extLst>
      <p:ext uri="{BB962C8B-B14F-4D97-AF65-F5344CB8AC3E}">
        <p14:creationId xmlns:p14="http://schemas.microsoft.com/office/powerpoint/2010/main" val="224552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08</a:t>
            </a:r>
          </a:p>
        </p:txBody>
      </p:sp>
      <p:sp>
        <p:nvSpPr>
          <p:cNvPr id="27" name="文本框 26"/>
          <p:cNvSpPr txBox="1"/>
          <p:nvPr/>
        </p:nvSpPr>
        <p:spPr>
          <a:xfrm>
            <a:off x="526687" y="1208983"/>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a:t>
            </a:r>
            <a:r>
              <a:rPr lang="en-US" altLang="zh-CN" sz="2000" b="1" dirty="0">
                <a:latin typeface="+mn-ea"/>
                <a:cs typeface="汉仪中黑简" panose="02010600000101010101" charset="-122"/>
              </a:rPr>
              <a:t>Component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构件图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633367" y="1561525"/>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7" name="文本框 6">
            <a:extLst>
              <a:ext uri="{FF2B5EF4-FFF2-40B4-BE49-F238E27FC236}">
                <a16:creationId xmlns:a16="http://schemas.microsoft.com/office/drawing/2014/main" id="{C495A4CE-CC6C-400B-B9F3-5DB5D659FAAC}"/>
              </a:ext>
            </a:extLst>
          </p:cNvPr>
          <p:cNvSpPr txBox="1"/>
          <p:nvPr/>
        </p:nvSpPr>
        <p:spPr>
          <a:xfrm>
            <a:off x="346710" y="1706395"/>
            <a:ext cx="6915087" cy="1200329"/>
          </a:xfrm>
          <a:prstGeom prst="rect">
            <a:avLst/>
          </a:prstGeom>
          <a:noFill/>
        </p:spPr>
        <p:txBody>
          <a:bodyPr wrap="square" rtlCol="0">
            <a:spAutoFit/>
          </a:bodyPr>
          <a:lstStyle/>
          <a:p>
            <a:r>
              <a:rPr lang="zh-CN" altLang="en-US" dirty="0"/>
              <a:t>构件图用于静态建模，是表示构件类型的组织以及各种构件之间依赖关系的图。</a:t>
            </a:r>
          </a:p>
          <a:p>
            <a:r>
              <a:rPr lang="zh-CN" altLang="en-US" dirty="0"/>
              <a:t>构件图通过对构件间依赖关系的描述来估计对系统构件的修改给系统可能 带来的影响。</a:t>
            </a:r>
          </a:p>
        </p:txBody>
      </p:sp>
      <p:pic>
        <p:nvPicPr>
          <p:cNvPr id="9" name="图片 8">
            <a:extLst>
              <a:ext uri="{FF2B5EF4-FFF2-40B4-BE49-F238E27FC236}">
                <a16:creationId xmlns:a16="http://schemas.microsoft.com/office/drawing/2014/main" id="{E9AB1220-E71A-4D65-9228-0190F40C70D2}"/>
              </a:ext>
            </a:extLst>
          </p:cNvPr>
          <p:cNvPicPr>
            <a:picLocks noChangeAspect="1"/>
          </p:cNvPicPr>
          <p:nvPr/>
        </p:nvPicPr>
        <p:blipFill>
          <a:blip r:embed="rId2"/>
          <a:stretch>
            <a:fillRect/>
          </a:stretch>
        </p:blipFill>
        <p:spPr>
          <a:xfrm>
            <a:off x="7696098" y="887847"/>
            <a:ext cx="4403756" cy="2166927"/>
          </a:xfrm>
          <a:prstGeom prst="rect">
            <a:avLst/>
          </a:prstGeom>
        </p:spPr>
      </p:pic>
      <p:sp>
        <p:nvSpPr>
          <p:cNvPr id="15" name="文本框 14">
            <a:extLst>
              <a:ext uri="{FF2B5EF4-FFF2-40B4-BE49-F238E27FC236}">
                <a16:creationId xmlns:a16="http://schemas.microsoft.com/office/drawing/2014/main" id="{27DD3CEF-1FBB-44E5-AFCD-44CCB5B3140D}"/>
              </a:ext>
            </a:extLst>
          </p:cNvPr>
          <p:cNvSpPr txBox="1"/>
          <p:nvPr/>
        </p:nvSpPr>
        <p:spPr>
          <a:xfrm>
            <a:off x="633367" y="2914501"/>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构件图中的事物及解释</a:t>
            </a:r>
            <a:endParaRPr lang="zh-CN" altLang="en-US" sz="2000" b="1" dirty="0">
              <a:solidFill>
                <a:schemeClr val="tx1"/>
              </a:solidFill>
              <a:latin typeface="+mn-ea"/>
              <a:cs typeface="汉仪中黑简" panose="02010600000101010101" charset="-122"/>
            </a:endParaRPr>
          </a:p>
        </p:txBody>
      </p:sp>
      <p:sp>
        <p:nvSpPr>
          <p:cNvPr id="16" name="矩形 15">
            <a:extLst>
              <a:ext uri="{FF2B5EF4-FFF2-40B4-BE49-F238E27FC236}">
                <a16:creationId xmlns:a16="http://schemas.microsoft.com/office/drawing/2014/main" id="{29D2710D-5EAD-4FEA-A1AA-9467F4BA2693}"/>
              </a:ext>
            </a:extLst>
          </p:cNvPr>
          <p:cNvSpPr/>
          <p:nvPr/>
        </p:nvSpPr>
        <p:spPr>
          <a:xfrm>
            <a:off x="633367" y="3315299"/>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1" name="图片 10">
            <a:extLst>
              <a:ext uri="{FF2B5EF4-FFF2-40B4-BE49-F238E27FC236}">
                <a16:creationId xmlns:a16="http://schemas.microsoft.com/office/drawing/2014/main" id="{A51EDDCC-9AF8-4254-8391-ECDE893BC60E}"/>
              </a:ext>
            </a:extLst>
          </p:cNvPr>
          <p:cNvPicPr>
            <a:picLocks noChangeAspect="1"/>
          </p:cNvPicPr>
          <p:nvPr/>
        </p:nvPicPr>
        <p:blipFill>
          <a:blip r:embed="rId3"/>
          <a:stretch>
            <a:fillRect/>
          </a:stretch>
        </p:blipFill>
        <p:spPr>
          <a:xfrm>
            <a:off x="173355" y="3429000"/>
            <a:ext cx="7554379" cy="1629002"/>
          </a:xfrm>
          <a:prstGeom prst="rect">
            <a:avLst/>
          </a:prstGeom>
        </p:spPr>
      </p:pic>
      <p:sp>
        <p:nvSpPr>
          <p:cNvPr id="22" name="文本框 21">
            <a:extLst>
              <a:ext uri="{FF2B5EF4-FFF2-40B4-BE49-F238E27FC236}">
                <a16:creationId xmlns:a16="http://schemas.microsoft.com/office/drawing/2014/main" id="{06322228-40DD-41E1-ADC7-C3F76898735E}"/>
              </a:ext>
            </a:extLst>
          </p:cNvPr>
          <p:cNvSpPr txBox="1"/>
          <p:nvPr/>
        </p:nvSpPr>
        <p:spPr>
          <a:xfrm>
            <a:off x="526687" y="5126431"/>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构件图中的关系及解释</a:t>
            </a:r>
            <a:endParaRPr lang="zh-CN" altLang="en-US" sz="2000" b="1" dirty="0">
              <a:solidFill>
                <a:schemeClr val="tx1"/>
              </a:solidFill>
              <a:latin typeface="+mn-ea"/>
              <a:cs typeface="汉仪中黑简" panose="02010600000101010101" charset="-122"/>
            </a:endParaRPr>
          </a:p>
        </p:txBody>
      </p:sp>
      <p:sp>
        <p:nvSpPr>
          <p:cNvPr id="23" name="矩形 22">
            <a:extLst>
              <a:ext uri="{FF2B5EF4-FFF2-40B4-BE49-F238E27FC236}">
                <a16:creationId xmlns:a16="http://schemas.microsoft.com/office/drawing/2014/main" id="{46F96EDA-B05E-4BD3-B957-4B6C46B5E7BB}"/>
              </a:ext>
            </a:extLst>
          </p:cNvPr>
          <p:cNvSpPr/>
          <p:nvPr/>
        </p:nvSpPr>
        <p:spPr>
          <a:xfrm flipV="1">
            <a:off x="633367" y="5495423"/>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4" name="图片 13">
            <a:extLst>
              <a:ext uri="{FF2B5EF4-FFF2-40B4-BE49-F238E27FC236}">
                <a16:creationId xmlns:a16="http://schemas.microsoft.com/office/drawing/2014/main" id="{1C2308B2-7283-4016-85B8-83E52C7C37ED}"/>
              </a:ext>
            </a:extLst>
          </p:cNvPr>
          <p:cNvPicPr>
            <a:picLocks noChangeAspect="1"/>
          </p:cNvPicPr>
          <p:nvPr/>
        </p:nvPicPr>
        <p:blipFill>
          <a:blip r:embed="rId4"/>
          <a:stretch>
            <a:fillRect/>
          </a:stretch>
        </p:blipFill>
        <p:spPr>
          <a:xfrm>
            <a:off x="173355" y="5698634"/>
            <a:ext cx="7097115" cy="943107"/>
          </a:xfrm>
          <a:prstGeom prst="rect">
            <a:avLst/>
          </a:prstGeom>
        </p:spPr>
      </p:pic>
      <p:sp>
        <p:nvSpPr>
          <p:cNvPr id="18" name="文本框 17">
            <a:extLst>
              <a:ext uri="{FF2B5EF4-FFF2-40B4-BE49-F238E27FC236}">
                <a16:creationId xmlns:a16="http://schemas.microsoft.com/office/drawing/2014/main" id="{8113D9C6-62B5-4243-A33E-32F47CA330D5}"/>
              </a:ext>
            </a:extLst>
          </p:cNvPr>
          <p:cNvSpPr txBox="1"/>
          <p:nvPr/>
        </p:nvSpPr>
        <p:spPr>
          <a:xfrm>
            <a:off x="7777308" y="4593769"/>
            <a:ext cx="4241337" cy="1754326"/>
          </a:xfrm>
          <a:prstGeom prst="rect">
            <a:avLst/>
          </a:prstGeom>
          <a:noFill/>
        </p:spPr>
        <p:txBody>
          <a:bodyPr wrap="square" rtlCol="0">
            <a:spAutoFit/>
          </a:bodyPr>
          <a:lstStyle/>
          <a:p>
            <a:r>
              <a:rPr lang="zh-CN" altLang="en-US" dirty="0"/>
              <a:t>可替换的物理部分包括软件代码、脚本或命令行文件，也可以表示运行时的对象，文档，数据</a:t>
            </a:r>
          </a:p>
          <a:p>
            <a:r>
              <a:rPr lang="zh-CN" altLang="en-US" dirty="0"/>
              <a:t>库等。</a:t>
            </a:r>
          </a:p>
          <a:p>
            <a:r>
              <a:rPr lang="zh-CN" altLang="en-US" dirty="0"/>
              <a:t>节点</a:t>
            </a:r>
            <a:r>
              <a:rPr lang="en-US" altLang="zh-CN" dirty="0"/>
              <a:t>(node)</a:t>
            </a:r>
            <a:r>
              <a:rPr lang="zh-CN" altLang="en-US" dirty="0"/>
              <a:t>是运行时的物理对象，代表一个计算机资源。</a:t>
            </a:r>
          </a:p>
        </p:txBody>
      </p:sp>
      <p:sp>
        <p:nvSpPr>
          <p:cNvPr id="24" name="文本框 23">
            <a:extLst>
              <a:ext uri="{FF2B5EF4-FFF2-40B4-BE49-F238E27FC236}">
                <a16:creationId xmlns:a16="http://schemas.microsoft.com/office/drawing/2014/main" id="{264C6EFB-07FE-4CE7-9566-D03F42C18990}"/>
              </a:ext>
            </a:extLst>
          </p:cNvPr>
          <p:cNvSpPr txBox="1"/>
          <p:nvPr/>
        </p:nvSpPr>
        <p:spPr>
          <a:xfrm>
            <a:off x="7909458" y="2906724"/>
            <a:ext cx="5562091" cy="923330"/>
          </a:xfrm>
          <a:prstGeom prst="rect">
            <a:avLst/>
          </a:prstGeom>
          <a:noFill/>
        </p:spPr>
        <p:txBody>
          <a:bodyPr wrap="square" rtlCol="0">
            <a:spAutoFit/>
          </a:bodyPr>
          <a:lstStyle/>
          <a:p>
            <a:r>
              <a:rPr lang="zh-CN" altLang="en-US" dirty="0"/>
              <a:t>图中的构件名称是</a:t>
            </a:r>
            <a:r>
              <a:rPr lang="en-US" altLang="zh-CN" dirty="0"/>
              <a:t>Dictionary</a:t>
            </a:r>
            <a:r>
              <a:rPr lang="zh-CN" altLang="en-US" dirty="0"/>
              <a:t>字典。</a:t>
            </a:r>
          </a:p>
          <a:p>
            <a:r>
              <a:rPr lang="zh-CN" altLang="en-US" dirty="0"/>
              <a:t>该构件向外提供两个接口，即两个服务</a:t>
            </a:r>
            <a:endParaRPr lang="en-US" altLang="zh-CN" dirty="0"/>
          </a:p>
          <a:p>
            <a:r>
              <a:rPr lang="en-US" altLang="zh-CN" dirty="0"/>
              <a:t>Spell-check</a:t>
            </a:r>
            <a:r>
              <a:rPr lang="zh-CN" altLang="en-US" dirty="0"/>
              <a:t>拼写检查、</a:t>
            </a:r>
            <a:r>
              <a:rPr lang="en-US" altLang="zh-CN" dirty="0"/>
              <a:t>Synonyms</a:t>
            </a:r>
            <a:r>
              <a:rPr lang="zh-CN" altLang="en-US" dirty="0"/>
              <a:t>同义词。</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7" name="文本框 26"/>
          <p:cNvSpPr txBox="1"/>
          <p:nvPr/>
        </p:nvSpPr>
        <p:spPr>
          <a:xfrm>
            <a:off x="754062" y="1874066"/>
            <a:ext cx="3721074"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a:t>
            </a:r>
            <a:r>
              <a:rPr lang="en-US" altLang="zh-CN" sz="2000" b="1" dirty="0">
                <a:latin typeface="+mn-ea"/>
                <a:cs typeface="汉仪中黑简" panose="02010600000101010101" charset="-122"/>
              </a:rPr>
              <a:t>Deployment Diagram</a:t>
            </a:r>
            <a:r>
              <a:rPr lang="zh-CN" altLang="en-US" sz="2000" b="1" dirty="0">
                <a:latin typeface="+mn-ea"/>
                <a:cs typeface="汉仪中黑简" panose="02010600000101010101" charset="-122"/>
              </a:rPr>
              <a:t>）</a:t>
            </a:r>
            <a:endParaRPr lang="zh-CN" altLang="en-US" sz="2000" b="1" dirty="0">
              <a:solidFill>
                <a:schemeClr val="tx1"/>
              </a:solidFill>
              <a:latin typeface="+mn-ea"/>
              <a:cs typeface="汉仪中黑简" panose="02010600000101010101" charset="-122"/>
            </a:endParaRP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863989" y="2308149"/>
            <a:ext cx="3483765" cy="79592"/>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05A04ABB-36B0-4BA8-979D-55C6B326BCA3}"/>
              </a:ext>
            </a:extLst>
          </p:cNvPr>
          <p:cNvSpPr txBox="1"/>
          <p:nvPr/>
        </p:nvSpPr>
        <p:spPr>
          <a:xfrm>
            <a:off x="346710" y="2971828"/>
            <a:ext cx="6334008" cy="2585323"/>
          </a:xfrm>
          <a:prstGeom prst="rect">
            <a:avLst/>
          </a:prstGeom>
          <a:noFill/>
        </p:spPr>
        <p:txBody>
          <a:bodyPr wrap="square" rtlCol="0">
            <a:spAutoFit/>
          </a:bodyPr>
          <a:lstStyle/>
          <a:p>
            <a:r>
              <a:rPr lang="zh-CN" altLang="en-US" dirty="0"/>
              <a:t>部署图也称配置图。</a:t>
            </a:r>
            <a:endParaRPr lang="en-US" altLang="zh-CN" dirty="0"/>
          </a:p>
          <a:p>
            <a:r>
              <a:rPr lang="en-US" altLang="zh-CN" dirty="0"/>
              <a:t>UML</a:t>
            </a:r>
            <a:r>
              <a:rPr lang="zh-CN" altLang="en-US" dirty="0"/>
              <a:t>面向对象中描述系统中</a:t>
            </a:r>
            <a:r>
              <a:rPr lang="zh-CN" altLang="en-US" b="1" dirty="0"/>
              <a:t>硬件和软件的物理配置情况和系统体系结构</a:t>
            </a:r>
            <a:r>
              <a:rPr lang="zh-CN" altLang="en-US" dirty="0"/>
              <a:t>。</a:t>
            </a:r>
          </a:p>
          <a:p>
            <a:r>
              <a:rPr lang="zh-CN" altLang="en-US" dirty="0"/>
              <a:t>        在配置图中，用结点表示实际的物理设备，如计算机和各种外部设备等，并根据它们之间的连接关系，将相应的节点连接起来，并说明其连接方式。</a:t>
            </a:r>
            <a:endParaRPr lang="en-US" altLang="zh-CN" dirty="0"/>
          </a:p>
          <a:p>
            <a:r>
              <a:rPr lang="zh-CN" altLang="en-US" dirty="0"/>
              <a:t>在结点里面，说明分配给该节点上运行的可执行构件或对象，从而说明哪些软件单元被分配在哪些结点上运行</a:t>
            </a:r>
          </a:p>
          <a:p>
            <a:endParaRPr lang="en-US" altLang="zh-CN" dirty="0"/>
          </a:p>
        </p:txBody>
      </p:sp>
      <p:pic>
        <p:nvPicPr>
          <p:cNvPr id="8" name="图片 7">
            <a:extLst>
              <a:ext uri="{FF2B5EF4-FFF2-40B4-BE49-F238E27FC236}">
                <a16:creationId xmlns:a16="http://schemas.microsoft.com/office/drawing/2014/main" id="{8BF56D7C-9A4F-4684-BE00-ECBAC2274028}"/>
              </a:ext>
            </a:extLst>
          </p:cNvPr>
          <p:cNvPicPr>
            <a:picLocks noChangeAspect="1"/>
          </p:cNvPicPr>
          <p:nvPr/>
        </p:nvPicPr>
        <p:blipFill>
          <a:blip r:embed="rId2"/>
          <a:stretch>
            <a:fillRect/>
          </a:stretch>
        </p:blipFill>
        <p:spPr>
          <a:xfrm>
            <a:off x="6529598" y="2274176"/>
            <a:ext cx="5315692" cy="2857899"/>
          </a:xfrm>
          <a:prstGeom prst="rect">
            <a:avLst/>
          </a:prstGeom>
        </p:spPr>
      </p:pic>
    </p:spTree>
    <p:extLst>
      <p:ext uri="{BB962C8B-B14F-4D97-AF65-F5344CB8AC3E}">
        <p14:creationId xmlns:p14="http://schemas.microsoft.com/office/powerpoint/2010/main" val="378230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7" name="文本框 26"/>
          <p:cNvSpPr txBox="1"/>
          <p:nvPr/>
        </p:nvSpPr>
        <p:spPr>
          <a:xfrm>
            <a:off x="442567" y="1387110"/>
            <a:ext cx="3724335"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a:t>
            </a:r>
            <a:r>
              <a:rPr lang="en-US" altLang="zh-CN" sz="2000" b="1" dirty="0">
                <a:latin typeface="+mn-ea"/>
                <a:cs typeface="汉仪中黑简" panose="02010600000101010101" charset="-122"/>
              </a:rPr>
              <a:t>Deployment Diagram</a:t>
            </a:r>
            <a:r>
              <a:rPr lang="zh-CN" altLang="en-US" sz="2000" b="1" dirty="0">
                <a:latin typeface="+mn-ea"/>
                <a:cs typeface="汉仪中黑简" panose="02010600000101010101" charset="-122"/>
              </a:rPr>
              <a:t>）</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49248" y="1787908"/>
            <a:ext cx="3263628" cy="6217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7" name="文本框 6">
            <a:extLst>
              <a:ext uri="{FF2B5EF4-FFF2-40B4-BE49-F238E27FC236}">
                <a16:creationId xmlns:a16="http://schemas.microsoft.com/office/drawing/2014/main" id="{C495A4CE-CC6C-400B-B9F3-5DB5D659FAAC}"/>
              </a:ext>
            </a:extLst>
          </p:cNvPr>
          <p:cNvSpPr txBox="1"/>
          <p:nvPr/>
        </p:nvSpPr>
        <p:spPr>
          <a:xfrm>
            <a:off x="546131" y="1930890"/>
            <a:ext cx="9528598" cy="923330"/>
          </a:xfrm>
          <a:prstGeom prst="rect">
            <a:avLst/>
          </a:prstGeom>
          <a:noFill/>
        </p:spPr>
        <p:txBody>
          <a:bodyPr wrap="square" rtlCol="0">
            <a:spAutoFit/>
          </a:bodyPr>
          <a:lstStyle/>
          <a:p>
            <a:r>
              <a:rPr lang="zh-CN" altLang="en-US" dirty="0"/>
              <a:t>部署图用于静态建模，是表示运行时过程节点结构、构件实例及其对象结构的图。</a:t>
            </a:r>
          </a:p>
          <a:p>
            <a:r>
              <a:rPr lang="zh-CN" altLang="en-US" dirty="0"/>
              <a:t>如果含有依赖关系的构件实例放置在不同节点上，部署视图可以展示出执行过程中的瓶颈 。</a:t>
            </a:r>
          </a:p>
          <a:p>
            <a:r>
              <a:rPr lang="zh-CN" altLang="en-US" dirty="0"/>
              <a:t>部署图的两种表现形式：实例层部署图和描述层部署图。</a:t>
            </a:r>
          </a:p>
        </p:txBody>
      </p:sp>
      <p:sp>
        <p:nvSpPr>
          <p:cNvPr id="15" name="文本框 14">
            <a:extLst>
              <a:ext uri="{FF2B5EF4-FFF2-40B4-BE49-F238E27FC236}">
                <a16:creationId xmlns:a16="http://schemas.microsoft.com/office/drawing/2014/main" id="{27DD3CEF-1FBB-44E5-AFCD-44CCB5B3140D}"/>
              </a:ext>
            </a:extLst>
          </p:cNvPr>
          <p:cNvSpPr txBox="1"/>
          <p:nvPr/>
        </p:nvSpPr>
        <p:spPr>
          <a:xfrm>
            <a:off x="546131" y="2997890"/>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部署图中的事物及解释</a:t>
            </a:r>
            <a:endParaRPr lang="zh-CN" altLang="en-US" sz="2000" b="1" dirty="0">
              <a:solidFill>
                <a:schemeClr val="tx1"/>
              </a:solidFill>
              <a:latin typeface="+mn-ea"/>
              <a:cs typeface="汉仪中黑简" panose="02010600000101010101" charset="-122"/>
            </a:endParaRPr>
          </a:p>
        </p:txBody>
      </p:sp>
      <p:sp>
        <p:nvSpPr>
          <p:cNvPr id="16" name="矩形 15">
            <a:extLst>
              <a:ext uri="{FF2B5EF4-FFF2-40B4-BE49-F238E27FC236}">
                <a16:creationId xmlns:a16="http://schemas.microsoft.com/office/drawing/2014/main" id="{29D2710D-5EAD-4FEA-A1AA-9467F4BA2693}"/>
              </a:ext>
            </a:extLst>
          </p:cNvPr>
          <p:cNvSpPr/>
          <p:nvPr/>
        </p:nvSpPr>
        <p:spPr>
          <a:xfrm>
            <a:off x="546131" y="3398688"/>
            <a:ext cx="2616019"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12" name="图片 11">
            <a:extLst>
              <a:ext uri="{FF2B5EF4-FFF2-40B4-BE49-F238E27FC236}">
                <a16:creationId xmlns:a16="http://schemas.microsoft.com/office/drawing/2014/main" id="{1F46C2B4-D1D2-4E18-86B0-B5FC796D9EFF}"/>
              </a:ext>
            </a:extLst>
          </p:cNvPr>
          <p:cNvPicPr>
            <a:picLocks noChangeAspect="1"/>
          </p:cNvPicPr>
          <p:nvPr/>
        </p:nvPicPr>
        <p:blipFill>
          <a:blip r:embed="rId2"/>
          <a:stretch>
            <a:fillRect/>
          </a:stretch>
        </p:blipFill>
        <p:spPr>
          <a:xfrm>
            <a:off x="546131" y="3541670"/>
            <a:ext cx="7697274" cy="3410426"/>
          </a:xfrm>
          <a:prstGeom prst="rect">
            <a:avLst/>
          </a:prstGeom>
        </p:spPr>
      </p:pic>
      <p:pic>
        <p:nvPicPr>
          <p:cNvPr id="25" name="图片 24">
            <a:extLst>
              <a:ext uri="{FF2B5EF4-FFF2-40B4-BE49-F238E27FC236}">
                <a16:creationId xmlns:a16="http://schemas.microsoft.com/office/drawing/2014/main" id="{0E145FDB-2C59-4EFB-906A-37A590F844DB}"/>
              </a:ext>
            </a:extLst>
          </p:cNvPr>
          <p:cNvPicPr>
            <a:picLocks noChangeAspect="1"/>
          </p:cNvPicPr>
          <p:nvPr/>
        </p:nvPicPr>
        <p:blipFill>
          <a:blip r:embed="rId3"/>
          <a:stretch>
            <a:fillRect/>
          </a:stretch>
        </p:blipFill>
        <p:spPr>
          <a:xfrm>
            <a:off x="8343363" y="3691640"/>
            <a:ext cx="3848637" cy="2924583"/>
          </a:xfrm>
          <a:prstGeom prst="rect">
            <a:avLst/>
          </a:prstGeom>
        </p:spPr>
      </p:pic>
    </p:spTree>
    <p:extLst>
      <p:ext uri="{BB962C8B-B14F-4D97-AF65-F5344CB8AC3E}">
        <p14:creationId xmlns:p14="http://schemas.microsoft.com/office/powerpoint/2010/main" val="227157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cs typeface="汉仪中黑简" panose="02010600000101010101" charset="-122"/>
              </a:rPr>
              <a:t>09</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sym typeface="+mn-ea"/>
              </a:rPr>
              <a:t>部署图</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文本框 21">
            <a:extLst>
              <a:ext uri="{FF2B5EF4-FFF2-40B4-BE49-F238E27FC236}">
                <a16:creationId xmlns:a16="http://schemas.microsoft.com/office/drawing/2014/main" id="{06322228-40DD-41E1-ADC7-C3F76898735E}"/>
              </a:ext>
            </a:extLst>
          </p:cNvPr>
          <p:cNvSpPr txBox="1"/>
          <p:nvPr/>
        </p:nvSpPr>
        <p:spPr>
          <a:xfrm>
            <a:off x="510358" y="1508125"/>
            <a:ext cx="3476988" cy="400110"/>
          </a:xfrm>
          <a:prstGeom prst="rect">
            <a:avLst/>
          </a:prstGeom>
          <a:noFill/>
        </p:spPr>
        <p:txBody>
          <a:bodyPr wrap="square" rtlCol="0" anchor="t">
            <a:spAutoFit/>
          </a:bodyPr>
          <a:lstStyle/>
          <a:p>
            <a:r>
              <a:rPr lang="zh-CN" altLang="en-US" sz="2000" b="1" dirty="0">
                <a:latin typeface="+mn-ea"/>
                <a:cs typeface="汉仪中黑简" panose="02010600000101010101" charset="-122"/>
              </a:rPr>
              <a:t>部署图中的关系及解释</a:t>
            </a:r>
            <a:endParaRPr lang="zh-CN" altLang="en-US" sz="2000" b="1" dirty="0">
              <a:solidFill>
                <a:schemeClr val="tx1"/>
              </a:solidFill>
              <a:latin typeface="+mn-ea"/>
              <a:cs typeface="汉仪中黑简" panose="02010600000101010101" charset="-122"/>
            </a:endParaRPr>
          </a:p>
        </p:txBody>
      </p:sp>
      <p:sp>
        <p:nvSpPr>
          <p:cNvPr id="23" name="矩形 22">
            <a:extLst>
              <a:ext uri="{FF2B5EF4-FFF2-40B4-BE49-F238E27FC236}">
                <a16:creationId xmlns:a16="http://schemas.microsoft.com/office/drawing/2014/main" id="{46F96EDA-B05E-4BD3-B957-4B6C46B5E7BB}"/>
              </a:ext>
            </a:extLst>
          </p:cNvPr>
          <p:cNvSpPr/>
          <p:nvPr/>
        </p:nvSpPr>
        <p:spPr>
          <a:xfrm flipV="1">
            <a:off x="617038" y="1877117"/>
            <a:ext cx="2469062" cy="45719"/>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pic>
        <p:nvPicPr>
          <p:cNvPr id="8" name="图片 7">
            <a:extLst>
              <a:ext uri="{FF2B5EF4-FFF2-40B4-BE49-F238E27FC236}">
                <a16:creationId xmlns:a16="http://schemas.microsoft.com/office/drawing/2014/main" id="{333504D2-C0BF-450D-9297-EE57489405C6}"/>
              </a:ext>
            </a:extLst>
          </p:cNvPr>
          <p:cNvPicPr>
            <a:picLocks noChangeAspect="1"/>
          </p:cNvPicPr>
          <p:nvPr/>
        </p:nvPicPr>
        <p:blipFill>
          <a:blip r:embed="rId2"/>
          <a:stretch>
            <a:fillRect/>
          </a:stretch>
        </p:blipFill>
        <p:spPr>
          <a:xfrm>
            <a:off x="2063027" y="4000581"/>
            <a:ext cx="3848637" cy="2924583"/>
          </a:xfrm>
          <a:prstGeom prst="rect">
            <a:avLst/>
          </a:prstGeom>
        </p:spPr>
      </p:pic>
      <p:pic>
        <p:nvPicPr>
          <p:cNvPr id="9" name="图片 8">
            <a:extLst>
              <a:ext uri="{FF2B5EF4-FFF2-40B4-BE49-F238E27FC236}">
                <a16:creationId xmlns:a16="http://schemas.microsoft.com/office/drawing/2014/main" id="{42CEBEC2-54CA-49BA-9A92-2E4E5F419A5D}"/>
              </a:ext>
            </a:extLst>
          </p:cNvPr>
          <p:cNvPicPr>
            <a:picLocks noChangeAspect="1"/>
          </p:cNvPicPr>
          <p:nvPr/>
        </p:nvPicPr>
        <p:blipFill>
          <a:blip r:embed="rId3"/>
          <a:stretch>
            <a:fillRect/>
          </a:stretch>
        </p:blipFill>
        <p:spPr>
          <a:xfrm>
            <a:off x="1783365" y="1994099"/>
            <a:ext cx="7725853" cy="2038635"/>
          </a:xfrm>
          <a:prstGeom prst="rect">
            <a:avLst/>
          </a:prstGeom>
        </p:spPr>
      </p:pic>
      <p:sp>
        <p:nvSpPr>
          <p:cNvPr id="10" name="文本框 9">
            <a:extLst>
              <a:ext uri="{FF2B5EF4-FFF2-40B4-BE49-F238E27FC236}">
                <a16:creationId xmlns:a16="http://schemas.microsoft.com/office/drawing/2014/main" id="{55DD88B8-51D8-43AC-BE59-F52ED3E7F685}"/>
              </a:ext>
            </a:extLst>
          </p:cNvPr>
          <p:cNvSpPr txBox="1"/>
          <p:nvPr/>
        </p:nvSpPr>
        <p:spPr>
          <a:xfrm>
            <a:off x="6189771" y="4574279"/>
            <a:ext cx="5368777" cy="923330"/>
          </a:xfrm>
          <a:prstGeom prst="rect">
            <a:avLst/>
          </a:prstGeom>
          <a:noFill/>
        </p:spPr>
        <p:txBody>
          <a:bodyPr wrap="none" rtlCol="0">
            <a:spAutoFit/>
          </a:bodyPr>
          <a:lstStyle/>
          <a:p>
            <a:r>
              <a:rPr lang="zh-CN" altLang="en-US" dirty="0"/>
              <a:t>部署视图描述位于节点实例上的运行构件实例</a:t>
            </a:r>
          </a:p>
          <a:p>
            <a:r>
              <a:rPr lang="zh-CN" altLang="en-US" dirty="0"/>
              <a:t>的安排 。节点是一组运行资源，如计算机、设备</a:t>
            </a:r>
          </a:p>
          <a:p>
            <a:r>
              <a:rPr lang="zh-CN" altLang="en-US" dirty="0"/>
              <a:t>或存 储器 。这个视图允许评估分配结果和资源分配</a:t>
            </a:r>
          </a:p>
        </p:txBody>
      </p:sp>
    </p:spTree>
    <p:extLst>
      <p:ext uri="{BB962C8B-B14F-4D97-AF65-F5344CB8AC3E}">
        <p14:creationId xmlns:p14="http://schemas.microsoft.com/office/powerpoint/2010/main" val="4019218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a:solidFill>
                  <a:schemeClr val="tx1"/>
                </a:solidFill>
                <a:latin typeface="+mn-ea"/>
                <a:cs typeface="汉仪中黑简" panose="02010600000101010101" charset="-122"/>
              </a:rPr>
              <a:t>Question</a:t>
            </a:r>
            <a:r>
              <a:rPr kumimoji="1" lang="en-US" altLang="zh-CN" sz="2000" dirty="0">
                <a:latin typeface="+mn-ea"/>
                <a:cs typeface="汉仪中黑简" panose="02010600000101010101" charset="-122"/>
              </a:rPr>
              <a:t>2</a:t>
            </a:r>
            <a:endParaRPr kumimoji="1" lang="zh-CN" altLang="en-US" sz="2000" dirty="0">
              <a:solidFill>
                <a:schemeClr val="tx1"/>
              </a:solidFill>
              <a:latin typeface="+mn-ea"/>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rPr>
              <a:t>问题</a:t>
            </a:r>
            <a:r>
              <a:rPr lang="en-US" altLang="zh-CN" sz="3200" b="1" dirty="0">
                <a:latin typeface="+mj-ea"/>
                <a:ea typeface="+mj-ea"/>
                <a:cs typeface="汉仪中黑简" panose="02010600000101010101" charset="-122"/>
              </a:rPr>
              <a:t>2</a:t>
            </a:r>
            <a:endParaRPr lang="zh-CN" altLang="en-US" sz="3200" b="1" dirty="0">
              <a:latin typeface="+mj-ea"/>
              <a:ea typeface="+mj-ea"/>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a:extLst>
              <a:ext uri="{FF2B5EF4-FFF2-40B4-BE49-F238E27FC236}">
                <a16:creationId xmlns:a16="http://schemas.microsoft.com/office/drawing/2014/main" id="{2BBFB689-1672-4B5D-8FAE-4944B7C95A4D}"/>
              </a:ext>
            </a:extLst>
          </p:cNvPr>
          <p:cNvSpPr txBox="1"/>
          <p:nvPr/>
        </p:nvSpPr>
        <p:spPr>
          <a:xfrm>
            <a:off x="3679605" y="2625140"/>
            <a:ext cx="6818286" cy="830997"/>
          </a:xfrm>
          <a:prstGeom prst="rect">
            <a:avLst/>
          </a:prstGeom>
          <a:noFill/>
        </p:spPr>
        <p:txBody>
          <a:bodyPr wrap="square" rtlCol="0">
            <a:spAutoFit/>
          </a:bodyPr>
          <a:lstStyle/>
          <a:p>
            <a:r>
              <a:rPr lang="en-US" altLang="zh-CN" sz="2400" dirty="0"/>
              <a:t>UML</a:t>
            </a:r>
            <a:r>
              <a:rPr lang="zh-CN" altLang="en-US" sz="2400" dirty="0"/>
              <a:t>的视图与</a:t>
            </a:r>
            <a:r>
              <a:rPr lang="en-US" altLang="zh-CN" sz="2400" dirty="0"/>
              <a:t>UML</a:t>
            </a:r>
            <a:r>
              <a:rPr lang="zh-CN" altLang="en-US" sz="2400" dirty="0"/>
              <a:t>的图之间的关系？</a:t>
            </a:r>
            <a:endParaRPr lang="en-US" altLang="zh-CN" sz="2400" dirty="0"/>
          </a:p>
          <a:p>
            <a:endParaRPr lang="zh-CN" altLang="en-US" sz="2400" dirty="0"/>
          </a:p>
        </p:txBody>
      </p:sp>
      <p:sp>
        <p:nvSpPr>
          <p:cNvPr id="10" name="文本框 9">
            <a:extLst>
              <a:ext uri="{FF2B5EF4-FFF2-40B4-BE49-F238E27FC236}">
                <a16:creationId xmlns:a16="http://schemas.microsoft.com/office/drawing/2014/main" id="{8272EE1B-6CE5-4D68-9B4E-27AE6F26C18B}"/>
              </a:ext>
            </a:extLst>
          </p:cNvPr>
          <p:cNvSpPr txBox="1"/>
          <p:nvPr/>
        </p:nvSpPr>
        <p:spPr>
          <a:xfrm>
            <a:off x="3679605" y="3393356"/>
            <a:ext cx="6754868" cy="2585323"/>
          </a:xfrm>
          <a:prstGeom prst="rect">
            <a:avLst/>
          </a:prstGeom>
          <a:noFill/>
        </p:spPr>
        <p:txBody>
          <a:bodyPr wrap="square" rtlCol="0">
            <a:spAutoFit/>
          </a:bodyPr>
          <a:lstStyle/>
          <a:p>
            <a:r>
              <a:rPr lang="zh-CN" altLang="en-US" dirty="0"/>
              <a:t>视图可以理解为系统在某个视角的模型，每个视角面向不同的用户，提供不同的</a:t>
            </a:r>
            <a:r>
              <a:rPr lang="en-US" altLang="zh-CN" dirty="0"/>
              <a:t>UML</a:t>
            </a:r>
            <a:r>
              <a:rPr lang="zh-CN" altLang="en-US" dirty="0"/>
              <a:t>模型，以实现不同的建模目标。</a:t>
            </a:r>
            <a:endParaRPr lang="en-US" altLang="zh-CN" dirty="0"/>
          </a:p>
          <a:p>
            <a:endParaRPr lang="en-US" altLang="zh-CN" dirty="0"/>
          </a:p>
          <a:p>
            <a:r>
              <a:rPr lang="zh-CN" altLang="en-US" dirty="0"/>
              <a:t>而</a:t>
            </a:r>
            <a:r>
              <a:rPr lang="en-US" altLang="zh-CN" dirty="0"/>
              <a:t>UML</a:t>
            </a:r>
            <a:r>
              <a:rPr lang="zh-CN" altLang="en-US" dirty="0"/>
              <a:t>的图是特定的</a:t>
            </a:r>
            <a:r>
              <a:rPr lang="en-US" altLang="zh-CN" dirty="0"/>
              <a:t>UML</a:t>
            </a:r>
            <a:r>
              <a:rPr lang="zh-CN" altLang="en-US" dirty="0"/>
              <a:t>模型，是描述</a:t>
            </a:r>
            <a:r>
              <a:rPr lang="en-US" altLang="zh-CN" dirty="0"/>
              <a:t>UML</a:t>
            </a:r>
            <a:r>
              <a:rPr lang="zh-CN" altLang="en-US" dirty="0"/>
              <a:t>的视图的内容的图形。视图由不同的</a:t>
            </a:r>
            <a:r>
              <a:rPr lang="en-US" altLang="zh-CN" dirty="0"/>
              <a:t>UML</a:t>
            </a:r>
            <a:r>
              <a:rPr lang="zh-CN" altLang="en-US" dirty="0"/>
              <a:t>图组成。根据视图所面向的用户和建模目标，选择不同的</a:t>
            </a:r>
            <a:r>
              <a:rPr lang="en-US" altLang="zh-CN" dirty="0"/>
              <a:t>UML</a:t>
            </a:r>
            <a:r>
              <a:rPr lang="zh-CN" altLang="en-US" dirty="0"/>
              <a:t>图进行建模。</a:t>
            </a:r>
            <a:endParaRPr lang="en-US" altLang="zh-CN" dirty="0"/>
          </a:p>
          <a:p>
            <a:endParaRPr lang="en-US" altLang="zh-CN" dirty="0"/>
          </a:p>
          <a:p>
            <a:r>
              <a:rPr lang="zh-CN" altLang="en-US" dirty="0"/>
              <a:t>总的来说就是视图一般包含集中</a:t>
            </a:r>
            <a:r>
              <a:rPr lang="en-US" altLang="zh-CN" dirty="0"/>
              <a:t>UML</a:t>
            </a:r>
            <a:r>
              <a:rPr lang="zh-CN" altLang="en-US" dirty="0"/>
              <a:t>图，视图是对一类</a:t>
            </a:r>
            <a:r>
              <a:rPr lang="en-US" altLang="zh-CN" dirty="0"/>
              <a:t>UML</a:t>
            </a:r>
            <a:r>
              <a:rPr lang="zh-CN" altLang="en-US" dirty="0"/>
              <a:t>图从不同角度的归纳。 </a:t>
            </a:r>
          </a:p>
        </p:txBody>
      </p:sp>
    </p:spTree>
    <p:extLst>
      <p:ext uri="{BB962C8B-B14F-4D97-AF65-F5344CB8AC3E}">
        <p14:creationId xmlns:p14="http://schemas.microsoft.com/office/powerpoint/2010/main" val="27451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04</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en-US" altLang="zh-CN"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UML2.0</a:t>
              </a: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新特性</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2"/>
            </p:custDataLst>
          </p:nvPr>
        </p:nvSpPr>
        <p:spPr>
          <a:xfrm>
            <a:off x="547351"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3"/>
            </p:custDataLst>
          </p:nvPr>
        </p:nvSpPr>
        <p:spPr>
          <a:xfrm>
            <a:off x="277188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4"/>
            </p:custDataLst>
          </p:nvPr>
        </p:nvSpPr>
        <p:spPr>
          <a:xfrm>
            <a:off x="5021019"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5"/>
            </p:custDataLst>
          </p:nvPr>
        </p:nvSpPr>
        <p:spPr>
          <a:xfrm>
            <a:off x="7236560" y="3230945"/>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2" name="Rounded Rectangle 7"/>
          <p:cNvSpPr/>
          <p:nvPr>
            <p:custDataLst>
              <p:tags r:id="rId6"/>
            </p:custDataLst>
          </p:nvPr>
        </p:nvSpPr>
        <p:spPr>
          <a:xfrm>
            <a:off x="9452101" y="3232545"/>
            <a:ext cx="2103120"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7"/>
            </p:custDataLst>
          </p:nvPr>
        </p:nvSpPr>
        <p:spPr>
          <a:xfrm>
            <a:off x="2771889"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8"/>
            </p:custDataLst>
          </p:nvPr>
        </p:nvSpPr>
        <p:spPr>
          <a:xfrm>
            <a:off x="2956837"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9"/>
            </p:custDataLst>
          </p:nvPr>
        </p:nvSpPr>
        <p:spPr>
          <a:xfrm>
            <a:off x="547370" y="2207895"/>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10"/>
            </p:custDataLst>
          </p:nvPr>
        </p:nvSpPr>
        <p:spPr>
          <a:xfrm>
            <a:off x="668655" y="2347595"/>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11"/>
            </p:custDataLst>
          </p:nvPr>
        </p:nvSpPr>
        <p:spPr>
          <a:xfrm>
            <a:off x="732299"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2"/>
            </p:custDataLst>
          </p:nvPr>
        </p:nvSpPr>
        <p:spPr>
          <a:xfrm>
            <a:off x="5020066"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3"/>
            </p:custDataLst>
          </p:nvPr>
        </p:nvSpPr>
        <p:spPr>
          <a:xfrm>
            <a:off x="5205014" y="239268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6" name="Oval 22"/>
          <p:cNvSpPr/>
          <p:nvPr>
            <p:custDataLst>
              <p:tags r:id="rId14"/>
            </p:custDataLst>
          </p:nvPr>
        </p:nvSpPr>
        <p:spPr>
          <a:xfrm>
            <a:off x="9452101"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7" name="Shape 2590"/>
          <p:cNvSpPr/>
          <p:nvPr>
            <p:custDataLst>
              <p:tags r:id="rId15"/>
            </p:custDataLst>
          </p:nvPr>
        </p:nvSpPr>
        <p:spPr>
          <a:xfrm>
            <a:off x="9637049" y="239080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6"/>
            </p:custDataLst>
          </p:nvPr>
        </p:nvSpPr>
        <p:spPr>
          <a:xfrm>
            <a:off x="7236560" y="2207737"/>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7"/>
            </p:custDataLst>
          </p:nvPr>
        </p:nvSpPr>
        <p:spPr>
          <a:xfrm>
            <a:off x="7421508" y="2401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8"/>
            </p:custDataLst>
          </p:nvPr>
        </p:nvSpPr>
        <p:spPr>
          <a:xfrm>
            <a:off x="5473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用例图</a:t>
            </a:r>
          </a:p>
        </p:txBody>
      </p:sp>
      <p:sp>
        <p:nvSpPr>
          <p:cNvPr id="32" name="文本框 31"/>
          <p:cNvSpPr txBox="1"/>
          <p:nvPr>
            <p:custDataLst>
              <p:tags r:id="rId19"/>
            </p:custDataLst>
          </p:nvPr>
        </p:nvSpPr>
        <p:spPr>
          <a:xfrm>
            <a:off x="27707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顺序图</a:t>
            </a:r>
          </a:p>
        </p:txBody>
      </p:sp>
      <p:sp>
        <p:nvSpPr>
          <p:cNvPr id="38" name="文本框 37"/>
          <p:cNvSpPr txBox="1"/>
          <p:nvPr>
            <p:custDataLst>
              <p:tags r:id="rId20"/>
            </p:custDataLst>
          </p:nvPr>
        </p:nvSpPr>
        <p:spPr>
          <a:xfrm>
            <a:off x="4994151"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活动图</a:t>
            </a:r>
          </a:p>
        </p:txBody>
      </p:sp>
      <p:sp>
        <p:nvSpPr>
          <p:cNvPr id="39" name="文本框 38"/>
          <p:cNvSpPr txBox="1"/>
          <p:nvPr>
            <p:custDataLst>
              <p:tags r:id="rId21"/>
            </p:custDataLst>
          </p:nvPr>
        </p:nvSpPr>
        <p:spPr>
          <a:xfrm>
            <a:off x="7252334"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构件图</a:t>
            </a:r>
          </a:p>
        </p:txBody>
      </p:sp>
      <p:sp>
        <p:nvSpPr>
          <p:cNvPr id="40" name="文本框 39"/>
          <p:cNvSpPr txBox="1"/>
          <p:nvPr>
            <p:custDataLst>
              <p:tags r:id="rId22"/>
            </p:custDataLst>
          </p:nvPr>
        </p:nvSpPr>
        <p:spPr>
          <a:xfrm>
            <a:off x="9489374" y="4660387"/>
            <a:ext cx="1854490" cy="338554"/>
          </a:xfrm>
          <a:prstGeom prst="rect">
            <a:avLst/>
          </a:prstGeom>
          <a:noFill/>
        </p:spPr>
        <p:txBody>
          <a:bodyPr wrap="square" rtlCol="0">
            <a:normAutofit fontScale="90000"/>
          </a:bodyPr>
          <a:lstStyle/>
          <a:p>
            <a:pPr lvl="0">
              <a:lnSpc>
                <a:spcPct val="130000"/>
              </a:lnSpc>
            </a:pPr>
            <a:r>
              <a:rPr lang="zh-CN" altLang="en-US" sz="1600" b="1" kern="0">
                <a:latin typeface="宋体" panose="02010600030101010101" pitchFamily="2" charset="-122"/>
                <a:ea typeface="宋体" panose="02010600030101010101" pitchFamily="2" charset="-122"/>
                <a:cs typeface="+mj-cs"/>
                <a:sym typeface="+mn-lt"/>
              </a:rPr>
              <a:t>新增加的图</a:t>
            </a:r>
          </a:p>
        </p:txBody>
      </p:sp>
      <p:sp>
        <p:nvSpPr>
          <p:cNvPr id="46" name="文本框 45"/>
          <p:cNvSpPr txBox="1"/>
          <p:nvPr>
            <p:custDataLst>
              <p:tags r:id="rId23"/>
            </p:custDataLst>
          </p:nvPr>
        </p:nvSpPr>
        <p:spPr>
          <a:xfrm>
            <a:off x="547351"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24"/>
            </p:custDataLst>
          </p:nvPr>
        </p:nvSpPr>
        <p:spPr>
          <a:xfrm>
            <a:off x="2782857"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5"/>
            </p:custDataLst>
          </p:nvPr>
        </p:nvSpPr>
        <p:spPr>
          <a:xfrm>
            <a:off x="5018363"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6"/>
            </p:custDataLst>
          </p:nvPr>
        </p:nvSpPr>
        <p:spPr>
          <a:xfrm>
            <a:off x="7253869"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
        <p:nvSpPr>
          <p:cNvPr id="50" name="文本框 49"/>
          <p:cNvSpPr txBox="1"/>
          <p:nvPr>
            <p:custDataLst>
              <p:tags r:id="rId27"/>
            </p:custDataLst>
          </p:nvPr>
        </p:nvSpPr>
        <p:spPr>
          <a:xfrm>
            <a:off x="9489374" y="3752322"/>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05</a:t>
            </a:r>
            <a:endParaRPr lang="zh-CN" altLang="en-US" sz="4800" b="1" dirty="0">
              <a:sym typeface="+mn-lt"/>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2003392" y="574690"/>
            <a:ext cx="8185215" cy="648896"/>
          </a:xfrm>
          <a:prstGeom prst="rect">
            <a:avLst/>
          </a:prstGeom>
          <a:noFill/>
        </p:spPr>
        <p:txBody>
          <a:bodyPr wrap="square" lIns="90170" tIns="46990" rIns="90170" bIns="46990" rtlCol="0">
            <a:normAutofit/>
          </a:bodyPr>
          <a:lstStyle/>
          <a:p>
            <a:pPr marL="0" indent="0" algn="ctr">
              <a:lnSpc>
                <a:spcPct val="100000"/>
              </a:lnSpc>
              <a:spcBef>
                <a:spcPts val="0"/>
              </a:spcBef>
              <a:spcAft>
                <a:spcPts val="0"/>
              </a:spcAft>
              <a:buSzPct val="100000"/>
              <a:buNone/>
            </a:pPr>
            <a:r>
              <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rPr>
              <a:t>用例图</a:t>
            </a:r>
          </a:p>
        </p:txBody>
      </p:sp>
      <p:sp>
        <p:nvSpPr>
          <p:cNvPr id="5" name="等腰三角形 4"/>
          <p:cNvSpPr/>
          <p:nvPr>
            <p:custDataLst>
              <p:tags r:id="rId3"/>
            </p:custDataLst>
          </p:nvPr>
        </p:nvSpPr>
        <p:spPr>
          <a:xfrm rot="5400000">
            <a:off x="-808008" y="2457251"/>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等腰三角形 17"/>
          <p:cNvSpPr/>
          <p:nvPr>
            <p:custDataLst>
              <p:tags r:id="rId4"/>
            </p:custDataLst>
          </p:nvPr>
        </p:nvSpPr>
        <p:spPr>
          <a:xfrm rot="16200000" flipH="1">
            <a:off x="10990586" y="2457251"/>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5"/>
            </p:custDataLst>
          </p:nvPr>
        </p:nvSpPr>
        <p:spPr>
          <a:xfrm>
            <a:off x="1715908" y="2375729"/>
            <a:ext cx="8760178" cy="2107086"/>
          </a:xfrm>
          <a:prstGeom prst="rect">
            <a:avLst/>
          </a:prstGeom>
          <a:solidFill>
            <a:srgbClr val="FFFFFF"/>
          </a:solidFill>
          <a:ln w="12700">
            <a:solidFill>
              <a:srgbClr val="406898"/>
            </a:solid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6"/>
            </p:custDataLst>
          </p:nvPr>
        </p:nvSpPr>
        <p:spPr>
          <a:xfrm>
            <a:off x="2003389" y="2631194"/>
            <a:ext cx="8185215" cy="1594286"/>
          </a:xfrm>
          <a:prstGeom prst="rect">
            <a:avLst/>
          </a:prstGeom>
          <a:noFill/>
        </p:spPr>
        <p:txBody>
          <a:bodyPr wrap="square" lIns="90170" tIns="46990" rIns="90170" bIns="46990" rtlCol="0" anchor="ctr">
            <a:normAutofit/>
          </a:bodyPr>
          <a:lstStyle>
            <a:defPPr>
              <a:defRPr lang="zh-CN"/>
            </a:defPPr>
            <a:lvl1pPr fontAlgn="auto">
              <a:lnSpc>
                <a:spcPct val="130000"/>
              </a:lnSpc>
              <a:spcAft>
                <a:spcPts val="1000"/>
              </a:spcAft>
              <a:defRPr sz="1600" spc="150"/>
            </a:lvl1pPr>
          </a:lstStyle>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rPr>
              <a:t>在UML2.0中，为每个用例增加了一个称为Subject的特征，这项特征的取值可以作为在逻辑层面划分一组用例的一项依据。用例所属的“系统边界”就是Subject的一种典型例子。</a:t>
            </a:r>
          </a:p>
        </p:txBody>
      </p:sp>
      <p:sp>
        <p:nvSpPr>
          <p:cNvPr id="10" name="等腰三角形 9"/>
          <p:cNvSpPr/>
          <p:nvPr>
            <p:custDataLst>
              <p:tags r:id="rId7"/>
            </p:custDataLst>
          </p:nvPr>
        </p:nvSpPr>
        <p:spPr>
          <a:xfrm rot="5400000">
            <a:off x="-808008" y="4845469"/>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等腰三角形 18"/>
          <p:cNvSpPr/>
          <p:nvPr>
            <p:custDataLst>
              <p:tags r:id="rId8"/>
            </p:custDataLst>
          </p:nvPr>
        </p:nvSpPr>
        <p:spPr>
          <a:xfrm rot="16200000" flipH="1">
            <a:off x="10990586" y="4845469"/>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1" name="矩形 20"/>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39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p:cNvSpPr/>
          <p:nvPr>
            <p:custDataLst>
              <p:tags r:id="rId2"/>
            </p:custDataLst>
          </p:nvPr>
        </p:nvSpPr>
        <p:spPr>
          <a:xfrm>
            <a:off x="1699077"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9" name="Rounded Rectangle 4"/>
          <p:cNvSpPr/>
          <p:nvPr>
            <p:custDataLst>
              <p:tags r:id="rId3"/>
            </p:custDataLst>
          </p:nvPr>
        </p:nvSpPr>
        <p:spPr>
          <a:xfrm>
            <a:off x="392361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0" name="Rounded Rectangle 5"/>
          <p:cNvSpPr/>
          <p:nvPr>
            <p:custDataLst>
              <p:tags r:id="rId4"/>
            </p:custDataLst>
          </p:nvPr>
        </p:nvSpPr>
        <p:spPr>
          <a:xfrm>
            <a:off x="6172745"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1" name="Rounded Rectangle 6"/>
          <p:cNvSpPr/>
          <p:nvPr>
            <p:custDataLst>
              <p:tags r:id="rId5"/>
            </p:custDataLst>
          </p:nvPr>
        </p:nvSpPr>
        <p:spPr>
          <a:xfrm>
            <a:off x="8388286" y="3056441"/>
            <a:ext cx="2121408" cy="108048"/>
          </a:xfrm>
          <a:prstGeom prst="roundRect">
            <a:avLst/>
          </a:prstGeom>
          <a:solidFill>
            <a:srgbClr val="82B1C0"/>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200" b="0" i="0" u="none" strike="noStrike" kern="0" cap="none" spc="0" normalizeH="0" baseline="0" noProof="0">
              <a:ln>
                <a:noFill/>
              </a:ln>
              <a:solidFill>
                <a:srgbClr val="FFFFFF"/>
              </a:solidFill>
              <a:effectLst/>
              <a:uLnTx/>
              <a:uFillTx/>
              <a:sym typeface="+mn-lt"/>
            </a:endParaRPr>
          </a:p>
        </p:txBody>
      </p:sp>
      <p:sp>
        <p:nvSpPr>
          <p:cNvPr id="15" name="Oval 28"/>
          <p:cNvSpPr/>
          <p:nvPr>
            <p:custDataLst>
              <p:tags r:id="rId6"/>
            </p:custDataLst>
          </p:nvPr>
        </p:nvSpPr>
        <p:spPr>
          <a:xfrm>
            <a:off x="3923615"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16" name="Shape 2543"/>
          <p:cNvSpPr/>
          <p:nvPr>
            <p:custDataLst>
              <p:tags r:id="rId7"/>
            </p:custDataLst>
          </p:nvPr>
        </p:nvSpPr>
        <p:spPr>
          <a:xfrm>
            <a:off x="4108563"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0" name="Oval 25"/>
          <p:cNvSpPr/>
          <p:nvPr>
            <p:custDataLst>
              <p:tags r:id="rId8"/>
            </p:custDataLst>
          </p:nvPr>
        </p:nvSpPr>
        <p:spPr>
          <a:xfrm>
            <a:off x="1699096" y="2033391"/>
            <a:ext cx="648970" cy="648970"/>
          </a:xfrm>
          <a:prstGeom prst="roundRect">
            <a:avLst>
              <a:gd name="adj" fmla="val 50000"/>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3" name="Rectangle 26"/>
          <p:cNvSpPr/>
          <p:nvPr>
            <p:custDataLst>
              <p:tags r:id="rId9"/>
            </p:custDataLst>
          </p:nvPr>
        </p:nvSpPr>
        <p:spPr>
          <a:xfrm>
            <a:off x="1820381" y="2173091"/>
            <a:ext cx="204470" cy="387350"/>
          </a:xfrm>
          <a:prstGeom prst="roundRect">
            <a:avLst/>
          </a:prstGeom>
          <a:solidFill>
            <a:srgbClr val="3A778E"/>
          </a:solidFill>
          <a:ln>
            <a:noFill/>
          </a:ln>
          <a:effectLst/>
        </p:spPr>
        <p:txBody>
          <a:bodyPr rtlCol="0" anchor="ctr"/>
          <a:lstStyle/>
          <a:p>
            <a:pPr algn="ctr">
              <a:lnSpc>
                <a:spcPct val="130000"/>
              </a:lnSpc>
            </a:pPr>
            <a:endParaRPr lang="en-US" kern="0" dirty="0">
              <a:solidFill>
                <a:srgbClr val="FFFFFF"/>
              </a:solidFill>
              <a:sym typeface="+mn-lt"/>
            </a:endParaRPr>
          </a:p>
        </p:txBody>
      </p:sp>
      <p:sp>
        <p:nvSpPr>
          <p:cNvPr id="19" name="Shape 2563"/>
          <p:cNvSpPr/>
          <p:nvPr>
            <p:custDataLst>
              <p:tags r:id="rId10"/>
            </p:custDataLst>
          </p:nvPr>
        </p:nvSpPr>
        <p:spPr>
          <a:xfrm>
            <a:off x="1884025"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23" name="Oval 16"/>
          <p:cNvSpPr/>
          <p:nvPr>
            <p:custDataLst>
              <p:tags r:id="rId11"/>
            </p:custDataLst>
          </p:nvPr>
        </p:nvSpPr>
        <p:spPr>
          <a:xfrm>
            <a:off x="6171792"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4" name="Shape 2587"/>
          <p:cNvSpPr/>
          <p:nvPr>
            <p:custDataLst>
              <p:tags r:id="rId12"/>
            </p:custDataLst>
          </p:nvPr>
        </p:nvSpPr>
        <p:spPr>
          <a:xfrm>
            <a:off x="6356740" y="22181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18" name="Oval 19"/>
          <p:cNvSpPr/>
          <p:nvPr>
            <p:custDataLst>
              <p:tags r:id="rId13"/>
            </p:custDataLst>
          </p:nvPr>
        </p:nvSpPr>
        <p:spPr>
          <a:xfrm>
            <a:off x="8388286" y="2033233"/>
            <a:ext cx="649224" cy="649224"/>
          </a:xfrm>
          <a:prstGeom prst="roundRect">
            <a:avLst>
              <a:gd name="adj" fmla="val 50000"/>
            </a:avLst>
          </a:prstGeom>
          <a:solidFill>
            <a:srgbClr val="3A778E"/>
          </a:solidFill>
          <a:ln>
            <a:noFill/>
          </a:ln>
          <a:effectLst/>
        </p:spPr>
        <p:txBody>
          <a:bodyPr rtlCol="0" anchor="ctr"/>
          <a:lstStyle/>
          <a:p>
            <a:pPr marL="0" marR="0" lvl="0" indent="0" algn="ctr" defTabSz="914400" eaLnBrk="1" fontAlgn="auto" latinLnBrk="0" hangingPunct="1">
              <a:lnSpc>
                <a:spcPct val="130000"/>
              </a:lnSpc>
              <a:buClrTx/>
              <a:buSzTx/>
              <a:buFontTx/>
              <a:buNone/>
            </a:pPr>
            <a:endParaRPr kumimoji="0" lang="en-US" sz="1800" b="0" i="0" u="none" strike="noStrike" kern="0" cap="none" spc="0" normalizeH="0" baseline="0" noProof="0" dirty="0">
              <a:ln>
                <a:noFill/>
              </a:ln>
              <a:solidFill>
                <a:srgbClr val="FFFFFF"/>
              </a:solidFill>
              <a:effectLst/>
              <a:uLnTx/>
              <a:uFillTx/>
              <a:sym typeface="+mn-lt"/>
            </a:endParaRPr>
          </a:p>
        </p:txBody>
      </p:sp>
      <p:sp>
        <p:nvSpPr>
          <p:cNvPr id="25" name="Shape 2599"/>
          <p:cNvSpPr/>
          <p:nvPr>
            <p:custDataLst>
              <p:tags r:id="rId14"/>
            </p:custDataLst>
          </p:nvPr>
        </p:nvSpPr>
        <p:spPr>
          <a:xfrm>
            <a:off x="8573234" y="222711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marL="0" marR="0" lvl="0" indent="0" defTabSz="227965" eaLnBrk="1" fontAlgn="auto" latinLnBrk="0" hangingPunct="1">
              <a:lnSpc>
                <a:spcPct val="130000"/>
              </a:lnSpc>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宋体" panose="02010600030101010101" pitchFamily="2" charset="-122"/>
              <a:ea typeface="宋体" panose="02010600030101010101" pitchFamily="2" charset="-122"/>
              <a:sym typeface="+mn-lt"/>
            </a:endParaRPr>
          </a:p>
        </p:txBody>
      </p:sp>
      <p:sp>
        <p:nvSpPr>
          <p:cNvPr id="31" name="文本框 30"/>
          <p:cNvSpPr txBox="1"/>
          <p:nvPr>
            <p:custDataLst>
              <p:tags r:id="rId15"/>
            </p:custDataLst>
          </p:nvPr>
        </p:nvSpPr>
        <p:spPr>
          <a:xfrm>
            <a:off x="1699077" y="4485883"/>
            <a:ext cx="1854490" cy="338554"/>
          </a:xfrm>
          <a:prstGeom prst="rect">
            <a:avLst/>
          </a:prstGeom>
          <a:noFill/>
        </p:spPr>
        <p:txBody>
          <a:bodyPr wrap="square" rtlCol="0">
            <a:normAutofit fontScale="90000"/>
          </a:bodyPr>
          <a:lstStyle/>
          <a:p>
            <a:pPr lvl="0">
              <a:lnSpc>
                <a:spcPct val="130000"/>
              </a:lnSpc>
            </a:pPr>
            <a:r>
              <a:rPr lang="zh-CN" altLang="en-US" sz="1600" b="1" kern="0" dirty="0">
                <a:latin typeface="宋体" panose="02010600030101010101" pitchFamily="2" charset="-122"/>
                <a:ea typeface="宋体" panose="02010600030101010101" pitchFamily="2" charset="-122"/>
                <a:cs typeface="+mj-cs"/>
                <a:sym typeface="+mn-lt"/>
              </a:rPr>
              <a:t>什么是</a:t>
            </a:r>
            <a:r>
              <a:rPr lang="en-US" altLang="zh-CN" sz="1600" b="1" kern="0" dirty="0">
                <a:latin typeface="宋体" panose="02010600030101010101" pitchFamily="2" charset="-122"/>
                <a:ea typeface="宋体" panose="02010600030101010101" pitchFamily="2" charset="-122"/>
                <a:cs typeface="+mj-cs"/>
                <a:sym typeface="+mn-lt"/>
              </a:rPr>
              <a:t>UML</a:t>
            </a:r>
          </a:p>
        </p:txBody>
      </p:sp>
      <p:sp>
        <p:nvSpPr>
          <p:cNvPr id="32" name="文本框 31"/>
          <p:cNvSpPr txBox="1"/>
          <p:nvPr>
            <p:custDataLst>
              <p:tags r:id="rId16"/>
            </p:custDataLst>
          </p:nvPr>
        </p:nvSpPr>
        <p:spPr>
          <a:xfrm>
            <a:off x="3922477"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的发展历程</a:t>
            </a:r>
          </a:p>
        </p:txBody>
      </p:sp>
      <p:sp>
        <p:nvSpPr>
          <p:cNvPr id="38" name="文本框 37"/>
          <p:cNvSpPr txBox="1"/>
          <p:nvPr>
            <p:custDataLst>
              <p:tags r:id="rId17"/>
            </p:custDataLst>
          </p:nvPr>
        </p:nvSpPr>
        <p:spPr>
          <a:xfrm>
            <a:off x="6145877"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的特点</a:t>
            </a:r>
          </a:p>
        </p:txBody>
      </p:sp>
      <p:sp>
        <p:nvSpPr>
          <p:cNvPr id="39" name="文本框 38"/>
          <p:cNvSpPr txBox="1"/>
          <p:nvPr>
            <p:custDataLst>
              <p:tags r:id="rId18"/>
            </p:custDataLst>
          </p:nvPr>
        </p:nvSpPr>
        <p:spPr>
          <a:xfrm>
            <a:off x="8404060" y="4485883"/>
            <a:ext cx="1854490" cy="338554"/>
          </a:xfrm>
          <a:prstGeom prst="rect">
            <a:avLst/>
          </a:prstGeom>
          <a:noFill/>
        </p:spPr>
        <p:txBody>
          <a:bodyPr wrap="square" rtlCol="0">
            <a:normAutofit fontScale="90000"/>
          </a:bodyPr>
          <a:lstStyle/>
          <a:p>
            <a:pPr lvl="0">
              <a:lnSpc>
                <a:spcPct val="130000"/>
              </a:lnSpc>
            </a:pPr>
            <a:r>
              <a:rPr lang="en-US" altLang="zh-CN" sz="1600" b="1" kern="0" dirty="0">
                <a:latin typeface="宋体" panose="02010600030101010101" pitchFamily="2" charset="-122"/>
                <a:ea typeface="宋体" panose="02010600030101010101" pitchFamily="2" charset="-122"/>
                <a:cs typeface="+mj-cs"/>
                <a:sym typeface="+mn-lt"/>
              </a:rPr>
              <a:t>UML</a:t>
            </a:r>
            <a:r>
              <a:rPr lang="zh-CN" altLang="en-US" sz="1600" b="1" kern="0" dirty="0">
                <a:latin typeface="宋体" panose="02010600030101010101" pitchFamily="2" charset="-122"/>
                <a:ea typeface="宋体" panose="02010600030101010101" pitchFamily="2" charset="-122"/>
                <a:cs typeface="+mj-cs"/>
                <a:sym typeface="+mn-lt"/>
              </a:rPr>
              <a:t>的组成</a:t>
            </a:r>
          </a:p>
        </p:txBody>
      </p:sp>
      <p:sp>
        <p:nvSpPr>
          <p:cNvPr id="46" name="文本框 45"/>
          <p:cNvSpPr txBox="1"/>
          <p:nvPr>
            <p:custDataLst>
              <p:tags r:id="rId19"/>
            </p:custDataLst>
          </p:nvPr>
        </p:nvSpPr>
        <p:spPr>
          <a:xfrm>
            <a:off x="1699077"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01</a:t>
            </a:r>
            <a:endParaRPr lang="zh-CN" altLang="en-US" sz="4800" b="1" dirty="0">
              <a:sym typeface="+mn-lt"/>
            </a:endParaRPr>
          </a:p>
        </p:txBody>
      </p:sp>
      <p:sp>
        <p:nvSpPr>
          <p:cNvPr id="47" name="文本框 46"/>
          <p:cNvSpPr txBox="1"/>
          <p:nvPr>
            <p:custDataLst>
              <p:tags r:id="rId20"/>
            </p:custDataLst>
          </p:nvPr>
        </p:nvSpPr>
        <p:spPr>
          <a:xfrm>
            <a:off x="3934583"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02</a:t>
            </a:r>
            <a:endParaRPr lang="zh-CN" altLang="en-US" sz="4800" b="1" dirty="0">
              <a:sym typeface="+mn-lt"/>
            </a:endParaRPr>
          </a:p>
        </p:txBody>
      </p:sp>
      <p:sp>
        <p:nvSpPr>
          <p:cNvPr id="48" name="文本框 47"/>
          <p:cNvSpPr txBox="1"/>
          <p:nvPr>
            <p:custDataLst>
              <p:tags r:id="rId21"/>
            </p:custDataLst>
          </p:nvPr>
        </p:nvSpPr>
        <p:spPr>
          <a:xfrm>
            <a:off x="6170089"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03</a:t>
            </a:r>
            <a:endParaRPr lang="zh-CN" altLang="en-US" sz="4800" b="1" dirty="0">
              <a:sym typeface="+mn-lt"/>
            </a:endParaRPr>
          </a:p>
        </p:txBody>
      </p:sp>
      <p:sp>
        <p:nvSpPr>
          <p:cNvPr id="49" name="文本框 48"/>
          <p:cNvSpPr txBox="1"/>
          <p:nvPr>
            <p:custDataLst>
              <p:tags r:id="rId22"/>
            </p:custDataLst>
          </p:nvPr>
        </p:nvSpPr>
        <p:spPr>
          <a:xfrm>
            <a:off x="8405595" y="3577818"/>
            <a:ext cx="1218643" cy="830997"/>
          </a:xfrm>
          <a:prstGeom prst="rect">
            <a:avLst/>
          </a:prstGeom>
          <a:noFill/>
        </p:spPr>
        <p:txBody>
          <a:bodyPr wrap="square" rtlCol="0" anchor="b">
            <a:normAutofit fontScale="92500" lnSpcReduction="20000"/>
          </a:bodyPr>
          <a:lstStyle/>
          <a:p>
            <a:pPr>
              <a:lnSpc>
                <a:spcPct val="130000"/>
              </a:lnSpc>
            </a:pPr>
            <a:r>
              <a:rPr lang="en-US" altLang="zh-CN" sz="4800" b="1" dirty="0">
                <a:sym typeface="+mn-lt"/>
              </a:rPr>
              <a:t>04</a:t>
            </a:r>
            <a:endParaRPr lang="zh-CN" altLang="en-US" sz="4800" b="1" dirty="0">
              <a:sym typeface="+mn-lt"/>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1499616" y="739775"/>
            <a:ext cx="403032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3"/>
            </p:custDataLst>
          </p:nvPr>
        </p:nvSpPr>
        <p:spPr>
          <a:xfrm>
            <a:off x="383286" y="5383746"/>
            <a:ext cx="189738" cy="99364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4"/>
            </p:custDataLst>
          </p:nvPr>
        </p:nvSpPr>
        <p:spPr>
          <a:xfrm rot="5400000">
            <a:off x="898445" y="5862234"/>
            <a:ext cx="189738" cy="1220057"/>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5"/>
            </p:custDataLst>
          </p:nvPr>
        </p:nvSpPr>
        <p:spPr>
          <a:xfrm>
            <a:off x="890905" y="1722755"/>
            <a:ext cx="6153785" cy="4915535"/>
          </a:xfrm>
          <a:prstGeom prst="rect">
            <a:avLst/>
          </a:prstGeom>
        </p:spPr>
        <p:txBody>
          <a:bodyPr wrap="square">
            <a:normAutofit/>
          </a:bodyPr>
          <a:lstStyle/>
          <a:p>
            <a:pPr algn="just">
              <a:spcAft>
                <a:spcPts val="1600"/>
              </a:spcAft>
            </a:pP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顺序图是最常用的一种图。主要用它来描述对象间的交互关系，着重体现交互的时间顺序。对于顺序图，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主要做了以下三方面的改进：</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）允许顺序图中明确地表达分支判断逻辑。这样能够将以前要通过两张图才能表达的意思通过一个图就表达出来，但这并不意味着顺序图擅长表达这种逻辑，所以并不需要在顺序图中展现所有的分支判断逻辑。</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）允许“纵向”与“横向”地对顺序图进行拆分与引用。这样就解决了以前一张图由于流程过多造成幅面过大，浏览不方便的困难。</a:t>
            </a:r>
            <a:endPar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）提供了一种新图，称为“交互概况图</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Interaction Overview Diagram</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可以直观地表达一组相关顺序图之间的转向逻辑，</a:t>
            </a:r>
            <a:r>
              <a:rPr lang="en-US" altLang="zh-CN"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UML1.X</a:t>
            </a:r>
            <a:r>
              <a:rPr lang="zh-CN" altLang="en-US" sz="16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sym typeface="+mn-ea"/>
              </a:rPr>
              <a:t>中通常是通过活动图进行间接表达的</a:t>
            </a:r>
            <a:endParaRPr lang="zh-CN" altLang="en-US" sz="1600" kern="0" spc="150" dirty="0">
              <a:solidFill>
                <a:schemeClr val="tx1"/>
              </a:solidFill>
              <a:latin typeface="Arial" panose="020B0604020202020204" pitchFamily="34" charset="0"/>
              <a:ea typeface="微软雅黑" panose="020B0503020204020204" charset="-122"/>
              <a:cs typeface="Times New Roman" panose="02020603050405020304" pitchFamily="18" charset="0"/>
              <a:sym typeface="+mn-ea"/>
            </a:endParaRPr>
          </a:p>
        </p:txBody>
      </p:sp>
      <p:cxnSp>
        <p:nvCxnSpPr>
          <p:cNvPr id="29" name="直接连接符 28"/>
          <p:cNvCxnSpPr/>
          <p:nvPr>
            <p:custDataLst>
              <p:tags r:id="rId6"/>
            </p:custDataLst>
          </p:nvPr>
        </p:nvCxnSpPr>
        <p:spPr>
          <a:xfrm>
            <a:off x="1603343" y="1476174"/>
            <a:ext cx="46087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7"/>
            </p:custDataLst>
          </p:nvPr>
        </p:nvCxnSpPr>
        <p:spPr>
          <a:xfrm>
            <a:off x="5979886" y="1304544"/>
            <a:ext cx="0" cy="2775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5" name="矩形 2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02</a:t>
            </a:r>
          </a:p>
        </p:txBody>
      </p:sp>
      <p:pic>
        <p:nvPicPr>
          <p:cNvPr id="2" name="图片 1"/>
          <p:cNvPicPr>
            <a:picLocks noChangeAspect="1"/>
          </p:cNvPicPr>
          <p:nvPr/>
        </p:nvPicPr>
        <p:blipFill>
          <a:blip r:embed="rId12"/>
          <a:stretch>
            <a:fillRect/>
          </a:stretch>
        </p:blipFill>
        <p:spPr>
          <a:xfrm>
            <a:off x="7362825" y="1161415"/>
            <a:ext cx="4450715" cy="4834890"/>
          </a:xfrm>
          <a:prstGeom prst="rect">
            <a:avLst/>
          </a:prstGeom>
        </p:spPr>
      </p:pic>
      <p:sp>
        <p:nvSpPr>
          <p:cNvPr id="11" name="菱形 10"/>
          <p:cNvSpPr/>
          <p:nvPr>
            <p:custDataLst>
              <p:tags r:id="rId8"/>
            </p:custDataLst>
          </p:nvPr>
        </p:nvSpPr>
        <p:spPr>
          <a:xfrm>
            <a:off x="10667365" y="5711571"/>
            <a:ext cx="1146048" cy="1146048"/>
          </a:xfrm>
          <a:prstGeom prst="diamond">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custDataLst>
              <p:tags r:id="rId9"/>
            </p:custDataLst>
          </p:nvPr>
        </p:nvSpPr>
        <p:spPr>
          <a:xfrm>
            <a:off x="11459845" y="5931027"/>
            <a:ext cx="707136" cy="707136"/>
          </a:xfrm>
          <a:prstGeom prst="diamond">
            <a:avLst/>
          </a:prstGeom>
          <a:noFill/>
          <a:ln w="38100">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4" name="文本框 3"/>
          <p:cNvSpPr txBox="1"/>
          <p:nvPr>
            <p:custDataLst>
              <p:tags r:id="rId10"/>
            </p:custDataLst>
          </p:nvPr>
        </p:nvSpPr>
        <p:spPr>
          <a:xfrm>
            <a:off x="1499870" y="754380"/>
            <a:ext cx="4846320" cy="707390"/>
          </a:xfrm>
          <a:prstGeom prst="rect">
            <a:avLst/>
          </a:prstGeom>
          <a:noFill/>
        </p:spPr>
        <p:txBody>
          <a:bodyPr wrap="square" rtlCol="0" anchor="ctr">
            <a:normAutofit fontScale="70000" lnSpcReduction="20000"/>
          </a:bodyPr>
          <a:lstStyle/>
          <a:p>
            <a:pPr marL="0" indent="0" algn="l">
              <a:lnSpc>
                <a:spcPct val="100000"/>
              </a:lnSpc>
              <a:spcBef>
                <a:spcPts val="0"/>
              </a:spcBef>
              <a:spcAft>
                <a:spcPts val="0"/>
              </a:spcAft>
              <a:buSzPct val="100000"/>
              <a:buNone/>
            </a:pPr>
            <a:r>
              <a:rPr lang="zh-CN" altLang="en-US" sz="3600" b="1" cap="all" spc="300">
                <a:latin typeface="宋体" panose="02010600030101010101" pitchFamily="2" charset="-122"/>
                <a:ea typeface="宋体" panose="02010600030101010101" pitchFamily="2" charset="-122"/>
              </a:rPr>
              <a:t>顺序图</a:t>
            </a:r>
            <a:r>
              <a:rPr lang="en-US" altLang="zh-CN" sz="3600" b="1" cap="all" spc="300">
                <a:latin typeface="宋体" panose="02010600030101010101" pitchFamily="2" charset="-122"/>
                <a:ea typeface="宋体" panose="02010600030101010101" pitchFamily="2" charset="-122"/>
              </a:rPr>
              <a:t>(Sequence Diagram)</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28" name="文本框 27"/>
          <p:cNvSpPr txBox="1"/>
          <p:nvPr/>
        </p:nvSpPr>
        <p:spPr>
          <a:xfrm>
            <a:off x="490855" y="2663825"/>
            <a:ext cx="6033770" cy="2019935"/>
          </a:xfrm>
          <a:prstGeom prst="rect">
            <a:avLst/>
          </a:prstGeom>
          <a:noFill/>
        </p:spPr>
        <p:txBody>
          <a:bodyPr wrap="square" rtlCol="0" anchor="t">
            <a:spAutoFit/>
          </a:bodyPr>
          <a:lstStyle/>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活动图是比较常用的一种图，接近于流程图。</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而言，去除了“活动图是状态图的一种特例”这一规定。在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UML2.0</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中，活动图增加了许多新特性。例如，泳道可以划分成层次，增加丰富的同步表达能力，在活动图中引入对象等特性。</a:t>
            </a:r>
            <a:endPar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just">
              <a:spcAft>
                <a:spcPts val="1600"/>
              </a:spcAft>
            </a:pP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如图所示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泳道用矩形框来表示</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属于某个泳道的活动放在该矩形框内</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将对象名放在矩形框的顶部</a:t>
            </a:r>
            <a:r>
              <a:rPr lang="en-US" altLang="zh-CN"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表示泳道中的活动由该对象负责</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汉仪中黑简" panose="02010600000101010101" charset="-122"/>
              <a:sym typeface="+mn-ea"/>
            </a:endParaRPr>
          </a:p>
        </p:txBody>
      </p:sp>
      <p:sp>
        <p:nvSpPr>
          <p:cNvPr id="5" name="矩形 4"/>
          <p:cNvSpPr/>
          <p:nvPr/>
        </p:nvSpPr>
        <p:spPr>
          <a:xfrm>
            <a:off x="589915" y="2528570"/>
            <a:ext cx="326136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43" name="图片 42" descr="IMG_7412"/>
          <p:cNvPicPr/>
          <p:nvPr/>
        </p:nvPicPr>
        <p:blipFill>
          <a:blip r:embed="rId2"/>
          <a:stretch>
            <a:fillRect/>
          </a:stretch>
        </p:blipFill>
        <p:spPr>
          <a:xfrm>
            <a:off x="7292609" y="1801023"/>
            <a:ext cx="4368484" cy="3962231"/>
          </a:xfrm>
          <a:prstGeom prst="rect">
            <a:avLst/>
          </a:prstGeom>
        </p:spPr>
      </p:pic>
      <p:sp>
        <p:nvSpPr>
          <p:cNvPr id="2"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490855" y="2066290"/>
            <a:ext cx="5280025"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活动图（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Activity Diagram</a:t>
            </a:r>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a:t>
            </a:r>
          </a:p>
        </p:txBody>
      </p:sp>
      <p:sp>
        <p:nvSpPr>
          <p:cNvPr id="7" name="文本框 6"/>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活动图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n-ea"/>
                <a:cs typeface="汉仪中黑简" panose="02010600000101010101" charset="-122"/>
              </a:rPr>
              <a:t>04</a:t>
            </a: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mj-ea"/>
                <a:ea typeface="+mj-ea"/>
                <a:cs typeface="汉仪中黑简" panose="02010600000101010101" charset="-122"/>
              </a:rPr>
              <a:t>构件图</a:t>
            </a:r>
          </a:p>
        </p:txBody>
      </p:sp>
      <p:sp>
        <p:nvSpPr>
          <p:cNvPr id="13" name="圆角矩形 12"/>
          <p:cNvSpPr/>
          <p:nvPr/>
        </p:nvSpPr>
        <p:spPr>
          <a:xfrm>
            <a:off x="435927" y="2890656"/>
            <a:ext cx="2274615" cy="170679"/>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435928" y="1488440"/>
            <a:ext cx="8728075" cy="1631315"/>
            <a:chOff x="1443" y="2845"/>
            <a:chExt cx="13745" cy="2569"/>
          </a:xfrm>
        </p:grpSpPr>
        <p:sp>
          <p:nvSpPr>
            <p:cNvPr id="4" name="文本框 3"/>
            <p:cNvSpPr txBox="1"/>
            <p:nvPr/>
          </p:nvSpPr>
          <p:spPr>
            <a:xfrm>
              <a:off x="6002" y="2845"/>
              <a:ext cx="9186" cy="2569"/>
            </a:xfrm>
            <a:prstGeom prst="rect">
              <a:avLst/>
            </a:prstGeom>
            <a:noFill/>
          </p:spPr>
          <p:txBody>
            <a:bodyPr wrap="square" rtlCol="0" anchor="t">
              <a:spAutoFit/>
            </a:bodyPr>
            <a:lstStyle/>
            <a:p>
              <a:r>
                <a:rPr lang="zh-CN" altLang="en-US" sz="2000" dirty="0">
                  <a:solidFill>
                    <a:schemeClr val="tx1"/>
                  </a:solidFill>
                  <a:latin typeface="+mn-ea"/>
                  <a:cs typeface="汉仪中黑简" panose="02010600000101010101" charset="-122"/>
                </a:rPr>
                <a:t>在</a:t>
              </a:r>
              <a:r>
                <a:rPr lang="en-US" altLang="zh-CN" sz="2000" dirty="0">
                  <a:solidFill>
                    <a:schemeClr val="tx1"/>
                  </a:solidFill>
                  <a:latin typeface="+mn-ea"/>
                  <a:cs typeface="汉仪中黑简" panose="02010600000101010101" charset="-122"/>
                </a:rPr>
                <a:t>UML2.0</a:t>
              </a:r>
              <a:r>
                <a:rPr lang="zh-CN" altLang="en-US" sz="2000" dirty="0">
                  <a:solidFill>
                    <a:schemeClr val="tx1"/>
                  </a:solidFill>
                  <a:latin typeface="+mn-ea"/>
                  <a:cs typeface="汉仪中黑简" panose="02010600000101010101" charset="-122"/>
                </a:rPr>
                <a:t>中，构件图有比较明显的改进。</a:t>
              </a:r>
              <a:endParaRPr lang="en-US" altLang="zh-CN" sz="2000" dirty="0">
                <a:solidFill>
                  <a:schemeClr val="tx1"/>
                </a:solidFill>
                <a:latin typeface="+mn-ea"/>
                <a:cs typeface="汉仪中黑简" panose="02010600000101010101" charset="-122"/>
              </a:endParaRPr>
            </a:p>
            <a:p>
              <a:r>
                <a:rPr lang="zh-CN" altLang="en-US" sz="2000" b="1" dirty="0">
                  <a:solidFill>
                    <a:schemeClr val="tx1"/>
                  </a:solidFill>
                  <a:latin typeface="+mn-ea"/>
                  <a:cs typeface="汉仪中黑简" panose="02010600000101010101" charset="-122"/>
                </a:rPr>
                <a:t>组件本身内容的表述更清晰</a:t>
              </a:r>
              <a:r>
                <a:rPr lang="zh-CN" altLang="en-US" sz="2000" dirty="0">
                  <a:solidFill>
                    <a:schemeClr val="tx1"/>
                  </a:solidFill>
                  <a:latin typeface="+mn-ea"/>
                  <a:cs typeface="汉仪中黑简" panose="02010600000101010101" charset="-122"/>
                </a:rPr>
                <a:t>，包括组件所提供的接口、所要求的接口、组件之间的依赖关系通过“组装连接器”</a:t>
              </a:r>
              <a:r>
                <a:rPr lang="en-US" altLang="zh-CN" sz="2000" dirty="0">
                  <a:solidFill>
                    <a:schemeClr val="tx1"/>
                  </a:solidFill>
                  <a:latin typeface="+mn-ea"/>
                  <a:cs typeface="汉仪中黑简" panose="02010600000101010101" charset="-122"/>
                </a:rPr>
                <a:t>(Assembling Connector)</a:t>
              </a:r>
              <a:r>
                <a:rPr lang="zh-CN" altLang="en-US" sz="2000" dirty="0">
                  <a:solidFill>
                    <a:schemeClr val="tx1"/>
                  </a:solidFill>
                  <a:latin typeface="+mn-ea"/>
                  <a:cs typeface="汉仪中黑简" panose="02010600000101010101" charset="-122"/>
                </a:rPr>
                <a:t>更加明确地表达等。</a:t>
              </a:r>
            </a:p>
          </p:txBody>
        </p:sp>
        <p:sp>
          <p:nvSpPr>
            <p:cNvPr id="9" name="椭圆 8"/>
            <p:cNvSpPr/>
            <p:nvPr/>
          </p:nvSpPr>
          <p:spPr>
            <a:xfrm>
              <a:off x="1443" y="4937"/>
              <a:ext cx="385" cy="385"/>
            </a:xfrm>
            <a:prstGeom prst="ellipse">
              <a:avLst/>
            </a:prstGeom>
            <a:solidFill>
              <a:schemeClr val="bg1"/>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21" name="组合 20"/>
            <p:cNvGrpSpPr/>
            <p:nvPr/>
          </p:nvGrpSpPr>
          <p:grpSpPr>
            <a:xfrm>
              <a:off x="1636" y="2876"/>
              <a:ext cx="3158" cy="2254"/>
              <a:chOff x="1636" y="2876"/>
              <a:chExt cx="3158" cy="2254"/>
            </a:xfrm>
          </p:grpSpPr>
          <p:sp>
            <p:nvSpPr>
              <p:cNvPr id="19" name="矩形 18"/>
              <p:cNvSpPr/>
              <p:nvPr/>
            </p:nvSpPr>
            <p:spPr>
              <a:xfrm>
                <a:off x="1637" y="2876"/>
                <a:ext cx="3157" cy="1283"/>
              </a:xfrm>
              <a:prstGeom prst="rect">
                <a:avLst/>
              </a:prstGeom>
              <a:solidFill>
                <a:srgbClr val="3A778E"/>
              </a:solidFill>
              <a:ln>
                <a:solidFill>
                  <a:srgbClr val="60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mj-ea"/>
                    <a:ea typeface="+mj-ea"/>
                    <a:cs typeface="汉仪中黑简" panose="02010600000101010101" charset="-122"/>
                    <a:sym typeface="+mn-ea"/>
                  </a:rPr>
                  <a:t>UML2.0</a:t>
                </a:r>
              </a:p>
            </p:txBody>
          </p:sp>
          <p:cxnSp>
            <p:nvCxnSpPr>
              <p:cNvPr id="17" name="直接连接符 16"/>
              <p:cNvCxnSpPr>
                <a:cxnSpLocks/>
              </p:cNvCxnSpPr>
              <p:nvPr/>
            </p:nvCxnSpPr>
            <p:spPr>
              <a:xfrm flipV="1">
                <a:off x="1636" y="4118"/>
                <a:ext cx="1" cy="1012"/>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a:extLst>
              <a:ext uri="{FF2B5EF4-FFF2-40B4-BE49-F238E27FC236}">
                <a16:creationId xmlns:a16="http://schemas.microsoft.com/office/drawing/2014/main" id="{3CA5CBFE-B787-4BC5-B992-D8E4AB3D5215}"/>
              </a:ext>
            </a:extLst>
          </p:cNvPr>
          <p:cNvSpPr txBox="1"/>
          <p:nvPr/>
        </p:nvSpPr>
        <p:spPr>
          <a:xfrm>
            <a:off x="346711" y="3614583"/>
            <a:ext cx="6800566" cy="2862322"/>
          </a:xfrm>
          <a:prstGeom prst="rect">
            <a:avLst/>
          </a:prstGeom>
          <a:noFill/>
        </p:spPr>
        <p:txBody>
          <a:bodyPr wrap="square" rtlCol="0">
            <a:spAutoFit/>
          </a:bodyPr>
          <a:lstStyle/>
          <a:p>
            <a:r>
              <a:rPr lang="zh-CN" altLang="en-US" b="1" dirty="0"/>
              <a:t>组装连接器</a:t>
            </a:r>
            <a:r>
              <a:rPr lang="zh-CN" altLang="en-US" dirty="0"/>
              <a:t>（</a:t>
            </a:r>
            <a:r>
              <a:rPr lang="en-US" altLang="zh-CN" dirty="0"/>
              <a:t>Assembly Connector</a:t>
            </a:r>
            <a:r>
              <a:rPr lang="zh-CN" altLang="en-US" dirty="0"/>
              <a:t>）</a:t>
            </a:r>
            <a:r>
              <a:rPr lang="en-US" altLang="zh-CN" dirty="0"/>
              <a:t>——</a:t>
            </a:r>
            <a:r>
              <a:rPr lang="zh-CN" altLang="en-US" dirty="0"/>
              <a:t>组装连接件</a:t>
            </a:r>
            <a:r>
              <a:rPr lang="en-US" altLang="zh-CN" dirty="0"/>
              <a:t>[3]</a:t>
            </a:r>
            <a:r>
              <a:rPr lang="zh-CN" altLang="en-US" dirty="0"/>
              <a:t>：组件连接器表示构件之间的关系，它连接构件内部的类，将一个构件的供接口和一个构件的需接口捆绑在一起</a:t>
            </a:r>
            <a:endParaRPr lang="en-US" altLang="zh-CN" dirty="0"/>
          </a:p>
          <a:p>
            <a:endParaRPr lang="en-US" altLang="zh-CN" dirty="0"/>
          </a:p>
          <a:p>
            <a:r>
              <a:rPr lang="zh-CN" altLang="en-US" dirty="0"/>
              <a:t>有两种表示装配连接件的方法：</a:t>
            </a:r>
          </a:p>
          <a:p>
            <a:r>
              <a:rPr lang="en-US" altLang="zh-CN" dirty="0"/>
              <a:t>1.</a:t>
            </a:r>
            <a:r>
              <a:rPr lang="zh-CN" altLang="en-US" dirty="0"/>
              <a:t> 如果要显式地把两个构件实例衔接在一起，在它们的端口之间画一条线即可。</a:t>
            </a:r>
            <a:br>
              <a:rPr lang="zh-CN" altLang="en-US" dirty="0"/>
            </a:br>
            <a:r>
              <a:rPr lang="en-US" altLang="zh-CN" dirty="0"/>
              <a:t>2. </a:t>
            </a:r>
            <a:r>
              <a:rPr lang="zh-CN" altLang="en-US" dirty="0"/>
              <a:t>如果两个构件实例相连是由于它们有兼容的接口，则可以使用一个“球－穴”标记来表示构件实例之间的连接关系。</a:t>
            </a:r>
            <a:br>
              <a:rPr lang="zh-CN" altLang="en-US" dirty="0"/>
            </a:br>
            <a:r>
              <a:rPr lang="zh-CN" altLang="en-US" dirty="0"/>
              <a:t> </a:t>
            </a:r>
          </a:p>
        </p:txBody>
      </p:sp>
      <p:pic>
        <p:nvPicPr>
          <p:cNvPr id="8" name="图片 7">
            <a:extLst>
              <a:ext uri="{FF2B5EF4-FFF2-40B4-BE49-F238E27FC236}">
                <a16:creationId xmlns:a16="http://schemas.microsoft.com/office/drawing/2014/main" id="{2494F92E-7297-4F21-AA85-0E7EEDE3F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378" y="3119755"/>
            <a:ext cx="4724400" cy="3305175"/>
          </a:xfrm>
          <a:prstGeom prst="rect">
            <a:avLst/>
          </a:prstGeom>
        </p:spPr>
      </p:pic>
      <p:cxnSp>
        <p:nvCxnSpPr>
          <p:cNvPr id="14" name="直接连接符 13">
            <a:extLst>
              <a:ext uri="{FF2B5EF4-FFF2-40B4-BE49-F238E27FC236}">
                <a16:creationId xmlns:a16="http://schemas.microsoft.com/office/drawing/2014/main" id="{AD820288-0691-4590-B04F-C1F49D3B23DF}"/>
              </a:ext>
            </a:extLst>
          </p:cNvPr>
          <p:cNvCxnSpPr/>
          <p:nvPr/>
        </p:nvCxnSpPr>
        <p:spPr>
          <a:xfrm>
            <a:off x="233464" y="6476905"/>
            <a:ext cx="11284085"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DCAC7F78-F231-4491-B57C-6FCAB9B66A21}"/>
              </a:ext>
            </a:extLst>
          </p:cNvPr>
          <p:cNvSpPr txBox="1"/>
          <p:nvPr/>
        </p:nvSpPr>
        <p:spPr>
          <a:xfrm>
            <a:off x="282610" y="6476905"/>
            <a:ext cx="10444510" cy="369332"/>
          </a:xfrm>
          <a:prstGeom prst="rect">
            <a:avLst/>
          </a:prstGeom>
          <a:noFill/>
        </p:spPr>
        <p:txBody>
          <a:bodyPr wrap="square" rtlCol="0">
            <a:spAutoFit/>
          </a:bodyPr>
          <a:lstStyle/>
          <a:p>
            <a:pPr lvl="0" algn="just"/>
            <a:r>
              <a:rPr lang="en-US" altLang="zh-CN" dirty="0"/>
              <a:t>[3]</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hlinkClick r:id="rId3"/>
              </a:rPr>
              <a:t>h</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hlinkClick r:id="rId3"/>
              </a:rPr>
              <a:t>ttps://blog.csdn.net/weixin_43962465/article/details/85267234</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2022-3-12</a:t>
            </a:r>
            <a:endParaRPr lang="zh-CN" altLang="en-US" dirty="0"/>
          </a:p>
        </p:txBody>
      </p:sp>
    </p:spTree>
    <p:extLst>
      <p:ext uri="{BB962C8B-B14F-4D97-AF65-F5344CB8AC3E}">
        <p14:creationId xmlns:p14="http://schemas.microsoft.com/office/powerpoint/2010/main" val="3895184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文本框 1"/>
          <p:cNvSpPr txBox="1"/>
          <p:nvPr/>
        </p:nvSpPr>
        <p:spPr>
          <a:xfrm>
            <a:off x="1590038" y="2052549"/>
            <a:ext cx="9271079" cy="39878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新增加的图包括，“包图”、“组合结构图”、“交互概览图”、“时间图”。</a:t>
            </a:r>
          </a:p>
        </p:txBody>
      </p:sp>
      <p:sp>
        <p:nvSpPr>
          <p:cNvPr id="3" name="文本框 2"/>
          <p:cNvSpPr txBox="1"/>
          <p:nvPr/>
        </p:nvSpPr>
        <p:spPr>
          <a:xfrm>
            <a:off x="1677942" y="3541761"/>
            <a:ext cx="5148943" cy="92202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包图</a:t>
            </a:r>
            <a:r>
              <a:rPr lang="zh-CN" altLang="en-US" dirty="0">
                <a:latin typeface="宋体" panose="02010600030101010101" pitchFamily="2" charset="-122"/>
                <a:ea typeface="宋体" panose="02010600030101010101" pitchFamily="2" charset="-122"/>
              </a:rPr>
              <a:t>”展现模型要素的基本组织单元，以及这些组织单元之间的依赖关系，包括引用关系和扩展关系。一般用类图描述包图中的逻辑内容。</a:t>
            </a:r>
          </a:p>
        </p:txBody>
      </p:sp>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605" y="3286918"/>
            <a:ext cx="1890713" cy="1431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p>
        </p:txBody>
      </p:sp>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新增加的图</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6200000">
            <a:off x="6007270" y="67073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664392" y="2491834"/>
            <a:ext cx="5148943" cy="258445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组合结构图</a:t>
            </a:r>
            <a:r>
              <a:rPr lang="zh-CN" altLang="en-US" dirty="0">
                <a:latin typeface="宋体" panose="02010600030101010101" pitchFamily="2" charset="-122"/>
                <a:ea typeface="宋体" panose="02010600030101010101" pitchFamily="2" charset="-122"/>
              </a:rPr>
              <a:t>”描述系统中的某一部分的内部内容，包括该部分与系统其他部分的交互点，这种图能够展示该部分内容“内部”参与者的配置情况。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端口：将组合结构与外部环境隔离，既涵盖了该组合结构所提供的行为，同时也指出了该组合结构所需要的服务。</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协议：描述可以在不同上下文环境中复用的写作模式。</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05</a:t>
            </a:r>
          </a:p>
        </p:txBody>
      </p:sp>
      <p:sp>
        <p:nvSpPr>
          <p:cNvPr id="12" name="矩形 11"/>
          <p:cNvSpPr/>
          <p:nvPr/>
        </p:nvSpPr>
        <p:spPr>
          <a:xfrm rot="10800000">
            <a:off x="11426825" y="635"/>
            <a:ext cx="763270" cy="6857365"/>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335" y="2757645"/>
            <a:ext cx="5909086" cy="179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311785" y="1852930"/>
            <a:ext cx="11750675" cy="4668520"/>
          </a:xfrm>
          <a:prstGeom prst="rect">
            <a:avLst/>
          </a:prstGeom>
          <a:pattFill prst="dkDnDiag">
            <a:fgClr>
              <a:srgbClr val="FFFFFF">
                <a:lumMod val="95000"/>
              </a:srgbClr>
            </a:fgClr>
            <a:bgClr>
              <a:srgbClr val="FFFFFF">
                <a:lumMod val="75000"/>
              </a:srgbClr>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29" name="矩形 28"/>
          <p:cNvSpPr/>
          <p:nvPr>
            <p:custDataLst>
              <p:tags r:id="rId3"/>
            </p:custDataLst>
          </p:nvPr>
        </p:nvSpPr>
        <p:spPr>
          <a:xfrm>
            <a:off x="65405" y="1624330"/>
            <a:ext cx="11814810" cy="4728845"/>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sp>
        <p:nvSpPr>
          <p:cNvPr id="11" name="文本框 10"/>
          <p:cNvSpPr txBox="1"/>
          <p:nvPr>
            <p:custDataLst>
              <p:tags r:id="rId4"/>
            </p:custDataLst>
          </p:nvPr>
        </p:nvSpPr>
        <p:spPr>
          <a:xfrm>
            <a:off x="5086985" y="2104390"/>
            <a:ext cx="6372225" cy="394525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1600" b="1" dirty="0">
                <a:solidFill>
                  <a:srgbClr val="000000">
                    <a:lumMod val="75000"/>
                    <a:lumOff val="25000"/>
                  </a:srgbClr>
                </a:solidFill>
                <a:latin typeface="宋体" panose="02010600030101010101" pitchFamily="2" charset="-122"/>
                <a:ea typeface="宋体" panose="02010600030101010101" pitchFamily="2" charset="-122"/>
                <a:sym typeface="+mn-ea"/>
              </a:rPr>
              <a:t>3</a:t>
            </a:r>
            <a:r>
              <a:rPr lang="zh-CN" altLang="en-US" sz="1600" b="1" dirty="0">
                <a:solidFill>
                  <a:srgbClr val="000000">
                    <a:lumMod val="75000"/>
                    <a:lumOff val="25000"/>
                  </a:srgbClr>
                </a:solidFill>
                <a:latin typeface="宋体" panose="02010600030101010101" pitchFamily="2" charset="-122"/>
                <a:ea typeface="宋体" panose="02010600030101010101" pitchFamily="2" charset="-122"/>
                <a:sym typeface="+mn-ea"/>
              </a:rPr>
              <a:t>、交互概览图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是</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交互图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与</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活动图</a:t>
            </a: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的混合物，可以把交互概览图理解为细化的活动图，在其中的活动都通过一些小型的顺序图来表示；也可以将其理解为利用标明控制流的活动图分解过的顺序图。</a:t>
            </a:r>
          </a:p>
          <a:p>
            <a:pPr marL="0" lvl="0" indent="-285750" algn="l" fontAlgn="ctr">
              <a:lnSpc>
                <a:spcPct val="130000"/>
              </a:lnSpc>
              <a:spcBef>
                <a:spcPts val="1000"/>
              </a:spcBef>
              <a:spcAft>
                <a:spcPts val="0"/>
              </a:spcAft>
              <a:buSzPct val="100000"/>
              <a:buFont typeface="Wingdings" panose="05000000000000000000" charset="0"/>
              <a:buNone/>
            </a:pPr>
            <a:r>
              <a:rPr lang="zh-CN" altLang="en-US" sz="1600" dirty="0">
                <a:solidFill>
                  <a:srgbClr val="000000">
                    <a:lumMod val="75000"/>
                    <a:lumOff val="25000"/>
                  </a:srgbClr>
                </a:solidFill>
                <a:latin typeface="宋体" panose="02010600030101010101" pitchFamily="2" charset="-122"/>
                <a:ea typeface="宋体" panose="02010600030101010101" pitchFamily="2" charset="-122"/>
                <a:sym typeface="+mn-ea"/>
              </a:rPr>
              <a:t>交互概览图用于将一些零散的顺序图组织在一起，它采用活动图的构造方式，利用活动图的各种控制节点，并把活动图每个活动结点替换为一个交互。</a:t>
            </a:r>
            <a:r>
              <a:rPr lang="zh-CN" altLang="en-US" sz="1600" u="sng" dirty="0">
                <a:solidFill>
                  <a:srgbClr val="000000">
                    <a:lumMod val="75000"/>
                    <a:lumOff val="25000"/>
                  </a:srgbClr>
                </a:solidFill>
                <a:latin typeface="宋体" panose="02010600030101010101" pitchFamily="2" charset="-122"/>
                <a:ea typeface="宋体" panose="02010600030101010101" pitchFamily="2" charset="-122"/>
                <a:sym typeface="+mn-ea"/>
              </a:rPr>
              <a:t>每个交互都使用一个顺序图表示。</a:t>
            </a:r>
          </a:p>
        </p:txBody>
      </p:sp>
      <p:sp>
        <p:nvSpPr>
          <p:cNvPr id="13" name="文本框 12"/>
          <p:cNvSpPr txBox="1"/>
          <p:nvPr>
            <p:custDataLst>
              <p:tags r:id="rId5"/>
            </p:custDataLst>
          </p:nvPr>
        </p:nvSpPr>
        <p:spPr>
          <a:xfrm>
            <a:off x="1273810" y="536575"/>
            <a:ext cx="10449560" cy="624840"/>
          </a:xfrm>
          <a:prstGeom prst="rect">
            <a:avLst/>
          </a:prstGeom>
          <a:noFill/>
        </p:spPr>
        <p:txBody>
          <a:bodyPr wrap="square" lIns="101600" tIns="38100" rIns="63500" bIns="38100" rtlCol="0">
            <a:noAutofit/>
          </a:bodyPr>
          <a:lstStyle/>
          <a:p>
            <a:pPr marL="0" indent="0" algn="l">
              <a:lnSpc>
                <a:spcPct val="100000"/>
              </a:lnSpc>
              <a:spcBef>
                <a:spcPts val="0"/>
              </a:spcBef>
              <a:spcAft>
                <a:spcPts val="0"/>
              </a:spcAft>
              <a:buSzPct val="100000"/>
              <a:buNone/>
            </a:pPr>
            <a:endParaRPr lang="en-US" altLang="zh-CN" sz="3200" b="1" spc="300" dirty="0">
              <a:solidFill>
                <a:srgbClr val="000000">
                  <a:lumMod val="75000"/>
                  <a:lumOff val="25000"/>
                </a:srgbClr>
              </a:solidFill>
              <a:latin typeface="宋体" panose="02010600030101010101" pitchFamily="2" charset="-122"/>
              <a:ea typeface="宋体" panose="02010600030101010101" pitchFamily="2" charset="-122"/>
              <a:sym typeface="+mn-ea"/>
            </a:endParaRPr>
          </a:p>
        </p:txBody>
      </p:sp>
      <p:sp>
        <p:nvSpPr>
          <p:cNvPr id="16" name="矩形 15"/>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8" name="矩形 1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pic>
        <p:nvPicPr>
          <p:cNvPr id="19" name="图片 18"/>
          <p:cNvPicPr>
            <a:picLocks noChangeAspect="1"/>
          </p:cNvPicPr>
          <p:nvPr/>
        </p:nvPicPr>
        <p:blipFill>
          <a:blip r:embed="rId7"/>
          <a:stretch>
            <a:fillRect/>
          </a:stretch>
        </p:blipFill>
        <p:spPr>
          <a:xfrm>
            <a:off x="666750" y="1397000"/>
            <a:ext cx="4092575" cy="4652645"/>
          </a:xfrm>
          <a:prstGeom prst="rect">
            <a:avLst/>
          </a:prstGeom>
        </p:spPr>
      </p:pic>
      <p:sp>
        <p:nvSpPr>
          <p:cNvPr id="20" name="文本框 19"/>
          <p:cNvSpPr txBox="1"/>
          <p:nvPr/>
        </p:nvSpPr>
        <p:spPr>
          <a:xfrm>
            <a:off x="5086985" y="4940935"/>
            <a:ext cx="6076950" cy="410845"/>
          </a:xfrm>
          <a:prstGeom prst="rect">
            <a:avLst/>
          </a:prstGeom>
          <a:noFill/>
        </p:spPr>
        <p:txBody>
          <a:bodyPr wrap="square" rtlCol="0" anchor="t">
            <a:spAutoFit/>
          </a:bodyPr>
          <a:lstStyle/>
          <a:p>
            <a:pPr indent="-285750" algn="l" fontAlgn="ctr">
              <a:lnSpc>
                <a:spcPct val="130000"/>
              </a:lnSpc>
              <a:spcBef>
                <a:spcPts val="1000"/>
              </a:spcBef>
              <a:spcAft>
                <a:spcPts val="0"/>
              </a:spcAft>
              <a:buClrTx/>
              <a:buSzTx/>
              <a:buFont typeface="Wingdings" panose="05000000000000000000" charset="0"/>
            </a:pP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交互概览图介绍了两种新的元素：</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交互发生</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和</a:t>
            </a:r>
            <a:r>
              <a:rPr lang="zh-CN" altLang="en-US" sz="1600" b="1" spc="150" dirty="0">
                <a:solidFill>
                  <a:srgbClr val="000000">
                    <a:lumMod val="75000"/>
                    <a:lumOff val="25000"/>
                  </a:srgbClr>
                </a:solidFill>
                <a:latin typeface="宋体" panose="02010600030101010101" pitchFamily="2" charset="-122"/>
                <a:ea typeface="宋体" panose="02010600030101010101" pitchFamily="2" charset="-122"/>
              </a:rPr>
              <a:t>交互元素</a:t>
            </a:r>
            <a:r>
              <a:rPr lang="zh-CN" altLang="en-US" sz="1600" spc="150" dirty="0">
                <a:solidFill>
                  <a:srgbClr val="000000">
                    <a:lumMod val="75000"/>
                    <a:lumOff val="25000"/>
                  </a:srgbClr>
                </a:solidFill>
                <a:latin typeface="宋体" panose="02010600030101010101" pitchFamily="2" charset="-122"/>
                <a:ea typeface="宋体" panose="02010600030101010101" pitchFamily="2" charset="-122"/>
              </a:rPr>
              <a:t>。</a:t>
            </a: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6"/>
          <p:cNvSpPr txBox="1"/>
          <p:nvPr>
            <p:custDataLst>
              <p:tags r:id="rId2"/>
            </p:custDataLst>
          </p:nvPr>
        </p:nvSpPr>
        <p:spPr>
          <a:xfrm>
            <a:off x="694690" y="2034540"/>
            <a:ext cx="4565650" cy="1245235"/>
          </a:xfrm>
          <a:prstGeom prst="rect">
            <a:avLst/>
          </a:prstGeom>
          <a:noFill/>
          <a:ln w="3175">
            <a:noFill/>
            <a:prstDash val="dash"/>
          </a:ln>
        </p:spPr>
        <p:txBody>
          <a:bodyPr wrap="square" lIns="91440" tIns="45720" rIns="91440" bIns="4572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交互发生引用现有的交互图。显示为一个引用框，左上角显示 "ref" 。被引用的图名显示在框的中央。</a:t>
            </a:r>
          </a:p>
        </p:txBody>
      </p:sp>
      <p:sp>
        <p:nvSpPr>
          <p:cNvPr id="3" name="Title 6"/>
          <p:cNvSpPr txBox="1"/>
          <p:nvPr>
            <p:custDataLst>
              <p:tags r:id="rId3"/>
            </p:custDataLst>
          </p:nvPr>
        </p:nvSpPr>
        <p:spPr>
          <a:xfrm>
            <a:off x="694690" y="1376680"/>
            <a:ext cx="4684395"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交互发生</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sp>
        <p:nvSpPr>
          <p:cNvPr id="14" name="矩形 13"/>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pic>
        <p:nvPicPr>
          <p:cNvPr id="8" name="图片 7"/>
          <p:cNvPicPr>
            <a:picLocks noChangeAspect="1"/>
          </p:cNvPicPr>
          <p:nvPr/>
        </p:nvPicPr>
        <p:blipFill>
          <a:blip r:embed="rId8"/>
          <a:stretch>
            <a:fillRect/>
          </a:stretch>
        </p:blipFill>
        <p:spPr>
          <a:xfrm>
            <a:off x="694690" y="3922395"/>
            <a:ext cx="4684395" cy="1871345"/>
          </a:xfrm>
          <a:prstGeom prst="rect">
            <a:avLst/>
          </a:prstGeom>
        </p:spPr>
      </p:pic>
      <p:cxnSp>
        <p:nvCxnSpPr>
          <p:cNvPr id="9" name="直接连接符 8"/>
          <p:cNvCxnSpPr/>
          <p:nvPr/>
        </p:nvCxnSpPr>
        <p:spPr>
          <a:xfrm>
            <a:off x="6000115" y="457200"/>
            <a:ext cx="27305" cy="5584190"/>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10" name="Title 6"/>
          <p:cNvSpPr txBox="1"/>
          <p:nvPr>
            <p:custDataLst>
              <p:tags r:id="rId4"/>
            </p:custDataLst>
          </p:nvPr>
        </p:nvSpPr>
        <p:spPr>
          <a:xfrm>
            <a:off x="6430010" y="2034540"/>
            <a:ext cx="4565650" cy="1600835"/>
          </a:xfrm>
          <a:prstGeom prst="rect">
            <a:avLst/>
          </a:prstGeom>
          <a:noFill/>
          <a:ln w="3175">
            <a:noFill/>
            <a:prstDash val="dash"/>
          </a:ln>
        </p:spPr>
        <p:txBody>
          <a:bodyPr wrap="square" lIns="91440" tIns="45720" rIns="91440" bIns="4572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just">
              <a:lnSpc>
                <a:spcPct val="120000"/>
              </a:lnSpc>
              <a:spcBef>
                <a:spcPts val="0"/>
              </a:spcBef>
              <a:spcAft>
                <a:spcPts val="800"/>
              </a:spcAft>
              <a:buSzPct val="100000"/>
              <a:buNone/>
            </a:pPr>
            <a:r>
              <a:rPr sz="2000" spc="150" dirty="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交互元素与交互发生相似之处在于都是在一个矩形框中显示一个现有的交互图。不同之处在内部显示参考图的内容不同。</a:t>
            </a:r>
          </a:p>
        </p:txBody>
      </p:sp>
      <p:sp>
        <p:nvSpPr>
          <p:cNvPr id="12" name="Title 6"/>
          <p:cNvSpPr txBox="1"/>
          <p:nvPr>
            <p:custDataLst>
              <p:tags r:id="rId5"/>
            </p:custDataLst>
          </p:nvPr>
        </p:nvSpPr>
        <p:spPr>
          <a:xfrm>
            <a:off x="6303010" y="1249680"/>
            <a:ext cx="3373120" cy="598170"/>
          </a:xfrm>
          <a:prstGeom prst="rect">
            <a:avLst/>
          </a:prstGeom>
          <a:noFill/>
          <a:ln w="3175">
            <a:noFill/>
            <a:prstDash val="dash"/>
          </a:ln>
        </p:spPr>
        <p:txBody>
          <a:bodyPr wrap="square" lIns="91440" tIns="45720" rIns="91440" bIns="45720" anchor="t"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just">
              <a:lnSpc>
                <a:spcPct val="120000"/>
              </a:lnSpc>
              <a:defRPr/>
            </a:pPr>
            <a:r>
              <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mn-ea"/>
              </a:rPr>
              <a:t>交互元素</a:t>
            </a: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endParaRPr>
          </a:p>
          <a:p>
            <a:pPr lvl="0" algn="just">
              <a:lnSpc>
                <a:spcPct val="120000"/>
              </a:lnSpc>
              <a:defRPr/>
            </a:pPr>
            <a:endParaRPr lang="zh-CN" altLang="en-US" sz="2800" b="1" spc="300">
              <a:ln w="3175">
                <a:noFill/>
                <a:prstDash val="dash"/>
              </a:ln>
              <a:solidFill>
                <a:srgbClr val="3C3C41">
                  <a:lumMod val="75000"/>
                </a:srgbClr>
              </a:solidFill>
              <a:latin typeface="宋体" panose="02010600030101010101" pitchFamily="2" charset="-122"/>
              <a:ea typeface="宋体" panose="02010600030101010101" pitchFamily="2" charset="-122"/>
              <a:cs typeface="微软雅黑" panose="020B0503020204020204" charset="-122"/>
              <a:sym typeface="Arial" panose="020B0604020202020204" pitchFamily="34" charset="0"/>
            </a:endParaRPr>
          </a:p>
        </p:txBody>
      </p:sp>
      <p:pic>
        <p:nvPicPr>
          <p:cNvPr id="13" name="图片 12"/>
          <p:cNvPicPr>
            <a:picLocks noChangeAspect="1"/>
          </p:cNvPicPr>
          <p:nvPr/>
        </p:nvPicPr>
        <p:blipFill>
          <a:blip r:embed="rId9"/>
          <a:stretch>
            <a:fillRect/>
          </a:stretch>
        </p:blipFill>
        <p:spPr>
          <a:xfrm>
            <a:off x="6767195" y="3822065"/>
            <a:ext cx="4090035" cy="1957070"/>
          </a:xfrm>
          <a:prstGeom prst="rect">
            <a:avLst/>
          </a:prstGeom>
        </p:spPr>
      </p:pic>
      <p:cxnSp>
        <p:nvCxnSpPr>
          <p:cNvPr id="19" name="直接连接符 18"/>
          <p:cNvCxnSpPr/>
          <p:nvPr/>
        </p:nvCxnSpPr>
        <p:spPr>
          <a:xfrm>
            <a:off x="224574" y="6212745"/>
            <a:ext cx="11284085" cy="0"/>
          </a:xfrm>
          <a:prstGeom prst="line">
            <a:avLst/>
          </a:prstGeom>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73720" y="6212745"/>
            <a:ext cx="10444510" cy="645160"/>
          </a:xfrm>
          <a:prstGeom prst="rect">
            <a:avLst/>
          </a:prstGeom>
          <a:noFill/>
        </p:spPr>
        <p:txBody>
          <a:bodyPr wrap="square" rtlCol="0">
            <a:spAutoFit/>
          </a:bodyPr>
          <a:lstStyle/>
          <a:p>
            <a:pPr lvl="0" algn="just"/>
            <a:r>
              <a:rPr lang="en-US" altLang="zh-CN" dirty="0">
                <a:latin typeface="宋体" panose="02010600030101010101" pitchFamily="2" charset="-122"/>
                <a:ea typeface="宋体" panose="02010600030101010101" pitchFamily="2" charset="-122"/>
              </a:rPr>
              <a:t>[4] jasonsix.UML行为建模图———交互概览图.</a:t>
            </a:r>
          </a:p>
          <a:p>
            <a:pPr lvl="0" algn="just"/>
            <a:r>
              <a:rPr lang="en-US" altLang="zh-CN" dirty="0">
                <a:latin typeface="宋体" panose="02010600030101010101" pitchFamily="2" charset="-122"/>
                <a:ea typeface="宋体" panose="02010600030101010101" pitchFamily="2" charset="-122"/>
              </a:rPr>
              <a:t>https://blog.csdn.net/jasonsix/article/details/52564350 2022.03.12</a:t>
            </a:r>
          </a:p>
        </p:txBody>
      </p:sp>
      <p:sp>
        <p:nvSpPr>
          <p:cNvPr id="2" name="灯片编号占位符 115"/>
          <p:cNvSpPr>
            <a:spLocks noGrp="1"/>
          </p:cNvSpPr>
          <p:nvPr/>
        </p:nvSpPr>
        <p:spPr>
          <a:xfrm>
            <a:off x="8765540" y="638429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1080790" y="82002"/>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grpSp>
        <p:nvGrpSpPr>
          <p:cNvPr id="8" name="组合 7"/>
          <p:cNvGrpSpPr/>
          <p:nvPr/>
        </p:nvGrpSpPr>
        <p:grpSpPr>
          <a:xfrm>
            <a:off x="602615" y="2439035"/>
            <a:ext cx="5321300" cy="2408023"/>
            <a:chOff x="10269" y="3527"/>
            <a:chExt cx="8380" cy="698"/>
          </a:xfrm>
        </p:grpSpPr>
        <p:sp>
          <p:nvSpPr>
            <p:cNvPr id="20" name="文本框 19"/>
            <p:cNvSpPr txBox="1"/>
            <p:nvPr/>
          </p:nvSpPr>
          <p:spPr>
            <a:xfrm>
              <a:off x="10269" y="3753"/>
              <a:ext cx="8380" cy="472"/>
            </a:xfrm>
            <a:prstGeom prst="rect">
              <a:avLst/>
            </a:prstGeom>
            <a:noFill/>
          </p:spPr>
          <p:txBody>
            <a:bodyPr wrap="square" rtlCol="0" anchor="t">
              <a:spAutoFit/>
            </a:bodyPr>
            <a:lstStyle/>
            <a:p>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所有的</a:t>
              </a:r>
              <a:r>
                <a:rPr sz="2000" b="1"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活动图控件</a:t>
              </a:r>
              <a:r>
                <a:rPr sz="20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，都可以相同地被使用于交互概览图，如：分叉，结合，合并等等。它把控制逻辑放入较低一级的图中。下面的例子就说明了一个典型的销售过程。子过程是从交互发生抽象而来。</a:t>
              </a:r>
            </a:p>
          </p:txBody>
        </p:sp>
        <p:sp>
          <p:nvSpPr>
            <p:cNvPr id="22" name="文本框 21"/>
            <p:cNvSpPr txBox="1"/>
            <p:nvPr/>
          </p:nvSpPr>
          <p:spPr>
            <a:xfrm>
              <a:off x="10269" y="3527"/>
              <a:ext cx="4608" cy="133"/>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将它们放在一起</a:t>
              </a:r>
            </a:p>
          </p:txBody>
        </p:sp>
      </p:gr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5" name="图片 4"/>
          <p:cNvPicPr>
            <a:picLocks noChangeAspect="1"/>
          </p:cNvPicPr>
          <p:nvPr/>
        </p:nvPicPr>
        <p:blipFill>
          <a:blip r:embed="rId3"/>
          <a:stretch>
            <a:fillRect/>
          </a:stretch>
        </p:blipFill>
        <p:spPr>
          <a:xfrm>
            <a:off x="6700520" y="613410"/>
            <a:ext cx="3909060" cy="5631180"/>
          </a:xfrm>
          <a:prstGeom prst="rect">
            <a:avLst/>
          </a:prstGeom>
        </p:spPr>
      </p:pic>
      <p:sp>
        <p:nvSpPr>
          <p:cNvPr id="10" name="矩形 9"/>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A778E"/>
                </a:solidFill>
                <a:latin typeface="宋体" panose="02010600030101010101" pitchFamily="2" charset="-122"/>
                <a:ea typeface="宋体" panose="02010600030101010101" pitchFamily="2" charset="-122"/>
                <a:cs typeface="汉仪中黑简" panose="02010600000101010101" charset="-122"/>
              </a:rPr>
              <a:t>交互概览图</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27" name="文本框 26"/>
          <p:cNvSpPr txBox="1"/>
          <p:nvPr/>
        </p:nvSpPr>
        <p:spPr>
          <a:xfrm>
            <a:off x="490855" y="2066290"/>
            <a:ext cx="4585970" cy="398780"/>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时间图</a:t>
            </a:r>
            <a:r>
              <a:rPr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(Timing Diagram)</a:t>
            </a:r>
          </a:p>
        </p:txBody>
      </p:sp>
      <p:sp>
        <p:nvSpPr>
          <p:cNvPr id="28" name="文本框 27"/>
          <p:cNvSpPr txBox="1"/>
          <p:nvPr/>
        </p:nvSpPr>
        <p:spPr>
          <a:xfrm>
            <a:off x="490855" y="2663825"/>
            <a:ext cx="4523105" cy="922020"/>
          </a:xfrm>
          <a:prstGeom prst="rect">
            <a:avLst/>
          </a:prstGeom>
          <a:noFill/>
        </p:spPr>
        <p:txBody>
          <a:bodyPr wrap="square" rtlCol="0" anchor="t">
            <a:spAutoFit/>
          </a:bodyPr>
          <a:lstStyle/>
          <a:p>
            <a:pPr algn="just">
              <a:spcAft>
                <a:spcPts val="1600"/>
              </a:spcAft>
            </a:pPr>
            <a:r>
              <a:rPr lang="zh-CN" altLang="en-US"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时间图是一种可选的交互图，展示交互过程中的真实时间信息，具体描述对象状态变化的时间点以及维持特定状态的时间段。</a:t>
            </a:r>
            <a:endParaRPr lang="zh-CN" altLang="en-US" b="1" kern="1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48</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flipV="1">
            <a:off x="589915" y="2526665"/>
            <a:ext cx="2795270" cy="762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pic>
        <p:nvPicPr>
          <p:cNvPr id="2" name="图片 1"/>
          <p:cNvPicPr>
            <a:picLocks noChangeAspect="1"/>
          </p:cNvPicPr>
          <p:nvPr/>
        </p:nvPicPr>
        <p:blipFill>
          <a:blip r:embed="rId2"/>
          <a:stretch>
            <a:fillRect/>
          </a:stretch>
        </p:blipFill>
        <p:spPr>
          <a:xfrm>
            <a:off x="5577840" y="1610360"/>
            <a:ext cx="5885180" cy="393890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rPr>
              <a:t>4</a:t>
            </a:r>
            <a:r>
              <a:rPr lang="zh-CN" altLang="en-US" sz="3200" b="1" dirty="0">
                <a:latin typeface="宋体" panose="02010600030101010101" pitchFamily="2" charset="-122"/>
                <a:ea typeface="宋体" panose="02010600030101010101" pitchFamily="2" charset="-122"/>
                <a:cs typeface="汉仪中黑简" panose="02010600000101010101" charset="-122"/>
              </a:rPr>
              <a:t>、时间图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609120" y="1627555"/>
            <a:ext cx="6818286" cy="239966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UML2.0新增的静态视图是哪个？</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A.</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用例图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B.</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交互概况图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C.</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组合结构图</a:t>
            </a:r>
          </a:p>
          <a:p>
            <a:pPr algn="just">
              <a:lnSpc>
                <a:spcPct val="150000"/>
              </a:lnSpc>
              <a:buClrTx/>
              <a:buSzTx/>
              <a:buFontTx/>
            </a:pPr>
            <a:r>
              <a:rPr lang="en-US" alt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D.</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时间图</a:t>
            </a:r>
          </a:p>
        </p:txBody>
      </p:sp>
      <p:sp>
        <p:nvSpPr>
          <p:cNvPr id="10" name="文本框 9"/>
          <p:cNvSpPr txBox="1"/>
          <p:nvPr/>
        </p:nvSpPr>
        <p:spPr>
          <a:xfrm>
            <a:off x="3609120" y="4251876"/>
            <a:ext cx="6754868"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答案：</a:t>
            </a:r>
            <a:r>
              <a:rPr lang="en-US" altLang="zh-CN" dirty="0">
                <a:latin typeface="宋体" panose="02010600030101010101" pitchFamily="2" charset="-122"/>
                <a:ea typeface="宋体" panose="02010600030101010101" pitchFamily="2" charset="-122"/>
              </a:rPr>
              <a:t>C</a:t>
            </a: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49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6" name="图片 5"/>
          <p:cNvPicPr>
            <a:picLocks noChangeAspect="1"/>
          </p:cNvPicPr>
          <p:nvPr/>
        </p:nvPicPr>
        <p:blipFill>
          <a:blip r:embed="rId4"/>
          <a:stretch>
            <a:fillRect/>
          </a:stretch>
        </p:blipFill>
        <p:spPr>
          <a:xfrm>
            <a:off x="3254375" y="4561205"/>
            <a:ext cx="8163560" cy="2160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01</a:t>
            </a: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什么是</a:t>
            </a:r>
            <a:r>
              <a:rPr lang="en-US" altLang="zh-CN" sz="3200" b="1" dirty="0">
                <a:latin typeface="宋体" panose="02010600030101010101" pitchFamily="2" charset="-122"/>
                <a:ea typeface="宋体" panose="02010600030101010101" pitchFamily="2" charset="-122"/>
                <a:cs typeface="汉仪中黑简" panose="02010600000101010101" charset="-122"/>
              </a:rPr>
              <a:t>UML</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516"/>
            </a:xfrm>
            <a:prstGeom prst="rect">
              <a:avLst/>
            </a:prstGeom>
            <a:noFill/>
          </p:spPr>
          <p:txBody>
            <a:bodyPr wrap="square" rtlCol="0" anchor="t">
              <a:spAutoFit/>
            </a:bodyPr>
            <a:lstStyle/>
            <a:p>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UML</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Unified Modeling Language</a:t>
              </a:r>
              <a:r>
                <a:rPr lang="zh-CN" altLang="en-US" sz="2000" b="1" dirty="0">
                  <a:solidFill>
                    <a:schemeClr val="tx1"/>
                  </a:solidFill>
                  <a:effectLst/>
                  <a:latin typeface="宋体" panose="02010600030101010101" pitchFamily="2" charset="-122"/>
                  <a:ea typeface="宋体" panose="02010600030101010101" pitchFamily="2" charset="-122"/>
                  <a:cs typeface="宋体" panose="02010600030101010101" pitchFamily="2" charset="-122"/>
                </a:rPr>
                <a:t>，统一建模语言</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是一种能够描述问题、描述解决方案、起到沟通作用的语言。通俗地说，它是一种用</a:t>
              </a:r>
              <a:r>
                <a:rPr lang="zh-CN" altLang="en-US" sz="2000" b="1" dirty="0">
                  <a:latin typeface="宋体" panose="02010600030101010101" pitchFamily="2" charset="-122"/>
                  <a:ea typeface="宋体" panose="02010600030101010101" pitchFamily="2" charset="-122"/>
                  <a:cs typeface="宋体" panose="02010600030101010101" pitchFamily="2" charset="-122"/>
                </a:rPr>
                <a:t>文本、图形和符号</a:t>
              </a:r>
              <a:r>
                <a:rPr lang="zh-CN" altLang="en-US" sz="2000" dirty="0">
                  <a:latin typeface="宋体" panose="02010600030101010101" pitchFamily="2" charset="-122"/>
                  <a:ea typeface="宋体" panose="02010600030101010101" pitchFamily="2" charset="-122"/>
                  <a:cs typeface="宋体" panose="02010600030101010101" pitchFamily="2" charset="-122"/>
                </a:rPr>
                <a:t>的集合来描述现实生活中各类</a:t>
              </a:r>
              <a:r>
                <a:rPr lang="zh-CN" altLang="en-US" sz="2000" b="1" dirty="0">
                  <a:latin typeface="宋体" panose="02010600030101010101" pitchFamily="2" charset="-122"/>
                  <a:ea typeface="宋体" panose="02010600030101010101" pitchFamily="2" charset="-122"/>
                  <a:cs typeface="宋体" panose="02010600030101010101" pitchFamily="2" charset="-122"/>
                </a:rPr>
                <a:t>事物、活动及其之间关系</a:t>
              </a:r>
              <a:r>
                <a:rPr lang="zh-CN" altLang="en-US" sz="2000" dirty="0">
                  <a:latin typeface="宋体" panose="02010600030101010101" pitchFamily="2" charset="-122"/>
                  <a:ea typeface="宋体" panose="02010600030101010101" pitchFamily="2" charset="-122"/>
                  <a:cs typeface="宋体" panose="02010600030101010101" pitchFamily="2" charset="-122"/>
                </a:rPr>
                <a:t>的语言。</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    UML</a:t>
              </a:r>
              <a:r>
                <a:rPr lang="zh-CN" altLang="en-US" sz="2000" dirty="0">
                  <a:latin typeface="宋体" panose="02010600030101010101" pitchFamily="2" charset="-122"/>
                  <a:ea typeface="宋体" panose="02010600030101010101" pitchFamily="2" charset="-122"/>
                  <a:cs typeface="宋体" panose="02010600030101010101" pitchFamily="2" charset="-122"/>
                </a:rPr>
                <a:t>是一种很好的工具，可以贯穿软件开发周期中的每一个阶段，它最适于数据建模、业务建模、对象建模和组件建模。</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作为一种</a:t>
              </a:r>
              <a:r>
                <a:rPr lang="zh-CN" altLang="en-US" sz="2000" b="1" dirty="0">
                  <a:latin typeface="宋体" panose="02010600030101010101" pitchFamily="2" charset="-122"/>
                  <a:ea typeface="宋体" panose="02010600030101010101" pitchFamily="2" charset="-122"/>
                  <a:cs typeface="宋体" panose="02010600030101010101" pitchFamily="2" charset="-122"/>
                </a:rPr>
                <a:t>模型语言</a:t>
              </a:r>
              <a:r>
                <a:rPr lang="zh-CN" altLang="en-US" sz="2000" dirty="0">
                  <a:latin typeface="宋体" panose="02010600030101010101" pitchFamily="2" charset="-122"/>
                  <a:ea typeface="宋体" panose="02010600030101010101" pitchFamily="2" charset="-122"/>
                  <a:cs typeface="宋体" panose="02010600030101010101" pitchFamily="2" charset="-122"/>
                </a:rPr>
                <a:t>，它使开发人员专注于建立产品的</a:t>
              </a:r>
              <a:r>
                <a:rPr lang="zh-CN" altLang="en-US" sz="2000" b="1" dirty="0">
                  <a:latin typeface="宋体" panose="02010600030101010101" pitchFamily="2" charset="-122"/>
                  <a:ea typeface="宋体" panose="02010600030101010101" pitchFamily="2" charset="-122"/>
                  <a:cs typeface="宋体" panose="02010600030101010101" pitchFamily="2" charset="-122"/>
                </a:rPr>
                <a:t>模型和结构</a:t>
              </a:r>
              <a:r>
                <a:rPr lang="zh-CN" altLang="en-US" sz="2000" dirty="0">
                  <a:latin typeface="宋体" panose="02010600030101010101" pitchFamily="2" charset="-122"/>
                  <a:ea typeface="宋体" panose="02010600030101010101" pitchFamily="2" charset="-122"/>
                  <a:cs typeface="宋体" panose="02010600030101010101" pitchFamily="2" charset="-122"/>
                </a:rPr>
                <a:t>，而不是选用什么程序语言和算法实现。当模型建立之后，模型可以被 </a:t>
              </a:r>
              <a:r>
                <a:rPr lang="en-US" altLang="zh-CN" sz="2000" dirty="0">
                  <a:latin typeface="宋体" panose="02010600030101010101" pitchFamily="2" charset="-122"/>
                  <a:ea typeface="宋体" panose="02010600030101010101" pitchFamily="2" charset="-122"/>
                  <a:cs typeface="宋体" panose="02010600030101010101" pitchFamily="2" charset="-122"/>
                </a:rPr>
                <a:t>UML</a:t>
              </a:r>
              <a:r>
                <a:rPr lang="zh-CN" altLang="en-US" sz="2000" dirty="0">
                  <a:latin typeface="宋体" panose="02010600030101010101" pitchFamily="2" charset="-122"/>
                  <a:ea typeface="宋体" panose="02010600030101010101" pitchFamily="2" charset="-122"/>
                  <a:cs typeface="宋体" panose="02010600030101010101" pitchFamily="2" charset="-122"/>
                </a:rPr>
                <a:t>工具转化成指定的程序语言代码。</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endParaRPr lang="zh-CN" altLang="en-US" sz="20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23624" y="209776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236225" y="340938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3</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894" y="235303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3</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8" name="图片 7"/>
          <p:cNvPicPr>
            <a:picLocks noChangeAspect="1"/>
          </p:cNvPicPr>
          <p:nvPr/>
        </p:nvPicPr>
        <p:blipFill>
          <a:blip r:embed="rId4"/>
          <a:stretch>
            <a:fillRect/>
          </a:stretch>
        </p:blipFill>
        <p:spPr>
          <a:xfrm>
            <a:off x="7076440" y="1857375"/>
            <a:ext cx="3831590" cy="3502660"/>
          </a:xfrm>
          <a:prstGeom prst="rect">
            <a:avLst/>
          </a:prstGeom>
        </p:spPr>
      </p:pic>
      <p:pic>
        <p:nvPicPr>
          <p:cNvPr id="11" name="图片 10"/>
          <p:cNvPicPr>
            <a:picLocks noChangeAspect="1"/>
          </p:cNvPicPr>
          <p:nvPr/>
        </p:nvPicPr>
        <p:blipFill>
          <a:blip r:embed="rId5"/>
          <a:stretch>
            <a:fillRect/>
          </a:stretch>
        </p:blipFill>
        <p:spPr>
          <a:xfrm>
            <a:off x="3395345" y="1683385"/>
            <a:ext cx="3413760" cy="39928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Question</a:t>
            </a:r>
            <a:r>
              <a:rPr kumimoji="1" lang="en-US" altLang="zh-CN" sz="2000" dirty="0">
                <a:latin typeface="宋体" panose="02010600030101010101" pitchFamily="2" charset="-122"/>
                <a:ea typeface="宋体" panose="02010600030101010101" pitchFamily="2" charset="-122"/>
                <a:cs typeface="汉仪中黑简" panose="02010600000101010101" charset="-122"/>
              </a:rPr>
              <a:t>4</a:t>
            </a:r>
            <a:endParaRPr kumimoji="1"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endParaRP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3489325" y="2275840"/>
            <a:ext cx="7475220" cy="2399665"/>
          </a:xfrm>
          <a:prstGeom prst="rect">
            <a:avLst/>
          </a:prstGeom>
          <a:noFill/>
        </p:spPr>
        <p:txBody>
          <a:bodyPr wrap="square" rtlCol="0">
            <a:spAutoFit/>
          </a:bodyPr>
          <a:lstStyle/>
          <a:p>
            <a:pPr algn="just">
              <a:lnSpc>
                <a:spcPct val="150000"/>
              </a:lnSpc>
              <a:buClrTx/>
              <a:buSzTx/>
              <a:buFontTx/>
            </a:pP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在火车票预订系统中，客户可以进行购买车票、退订车票、查询余票和查询列车时刻四个操作。不管是购买车票还是退订车票，用户都必须先进行登录系统操作。其中查询列车时刻主要包括按站站查询和按车次查询两种方式。如果在登录系统的过程中忘记密码，则还可使用找回密码功能。根据上述描述绘制其用例图。</a:t>
            </a:r>
          </a:p>
        </p:txBody>
      </p:sp>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694109" y="2759432"/>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6" name="文本框 25"/>
          <p:cNvSpPr txBox="1"/>
          <p:nvPr/>
        </p:nvSpPr>
        <p:spPr>
          <a:xfrm>
            <a:off x="1306710" y="4071054"/>
            <a:ext cx="1892662" cy="398780"/>
          </a:xfrm>
          <a:prstGeom prst="rect">
            <a:avLst/>
          </a:prstGeom>
          <a:noFill/>
        </p:spPr>
        <p:txBody>
          <a:bodyPr wrap="square" rtlCol="0">
            <a:spAutoFit/>
          </a:bodyPr>
          <a:lstStyle/>
          <a:p>
            <a:pPr algn="ctr"/>
            <a:r>
              <a:rPr kumimoji="1" lang="en-US" altLang="zh-CN" sz="2000" dirty="0">
                <a:solidFill>
                  <a:schemeClr val="tx1"/>
                </a:solidFill>
                <a:latin typeface="宋体" panose="02010600030101010101" pitchFamily="2" charset="-122"/>
                <a:ea typeface="宋体" panose="02010600030101010101" pitchFamily="2" charset="-122"/>
                <a:cs typeface="汉仪中黑简" panose="02010600000101010101" charset="-122"/>
              </a:rPr>
              <a:t>Answer4</a:t>
            </a:r>
          </a:p>
        </p:txBody>
      </p:sp>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pic>
        <p:nvPicPr>
          <p:cNvPr id="13" name="图片 12" descr="messag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9379" y="3014702"/>
            <a:ext cx="616585" cy="616585"/>
          </a:xfrm>
          <a:prstGeom prst="rect">
            <a:avLst/>
          </a:prstGeom>
        </p:spPr>
      </p:pic>
      <p:sp>
        <p:nvSpPr>
          <p:cNvPr id="114" name="文本框 113"/>
          <p:cNvSpPr txBox="1"/>
          <p:nvPr/>
        </p:nvSpPr>
        <p:spPr>
          <a:xfrm>
            <a:off x="1575753"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问题</a:t>
            </a:r>
            <a:r>
              <a:rPr lang="en-US" altLang="zh-CN" sz="3200" b="1" dirty="0">
                <a:latin typeface="宋体" panose="02010600030101010101" pitchFamily="2" charset="-122"/>
                <a:ea typeface="宋体" panose="02010600030101010101" pitchFamily="2" charset="-122"/>
                <a:cs typeface="汉仪中黑简" panose="02010600000101010101" charset="-122"/>
              </a:rPr>
              <a:t>4</a:t>
            </a:r>
            <a:endParaRPr lang="zh-CN" altLang="en-US" sz="3200" b="1" dirty="0">
              <a:latin typeface="宋体" panose="02010600030101010101" pitchFamily="2" charset="-122"/>
              <a:ea typeface="宋体" panose="02010600030101010101" pitchFamily="2" charset="-122"/>
              <a:cs typeface="汉仪中黑简" panose="02010600000101010101" charset="-122"/>
            </a:endParaRPr>
          </a:p>
        </p:txBody>
      </p:sp>
      <p:sp>
        <p:nvSpPr>
          <p:cNvPr id="11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pic>
        <p:nvPicPr>
          <p:cNvPr id="3" name="图片 2"/>
          <p:cNvPicPr>
            <a:picLocks noChangeAspect="1"/>
          </p:cNvPicPr>
          <p:nvPr/>
        </p:nvPicPr>
        <p:blipFill>
          <a:blip r:embed="rId4"/>
          <a:stretch>
            <a:fillRect/>
          </a:stretch>
        </p:blipFill>
        <p:spPr>
          <a:xfrm>
            <a:off x="3823970" y="1976120"/>
            <a:ext cx="6499860" cy="3497580"/>
          </a:xfrm>
          <a:prstGeom prst="rect">
            <a:avLst/>
          </a:prstGeom>
        </p:spPr>
      </p:pic>
      <p:sp>
        <p:nvSpPr>
          <p:cNvPr id="5"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52</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839210" y="1910080"/>
            <a:ext cx="4514215" cy="2287270"/>
            <a:chOff x="6206" y="3008"/>
            <a:chExt cx="7109" cy="3602"/>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05</a:t>
              </a:r>
            </a:p>
          </p:txBody>
        </p:sp>
        <p:sp>
          <p:nvSpPr>
            <p:cNvPr id="7" name="文本框 6"/>
            <p:cNvSpPr txBox="1"/>
            <p:nvPr/>
          </p:nvSpPr>
          <p:spPr>
            <a:xfrm>
              <a:off x="6206" y="5158"/>
              <a:ext cx="7109"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系统开发阶段</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53</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19871" y="997585"/>
            <a:ext cx="8854281" cy="4324350"/>
            <a:chOff x="2891" y="1628"/>
            <a:chExt cx="13992" cy="6810"/>
          </a:xfrm>
        </p:grpSpPr>
        <p:sp>
          <p:nvSpPr>
            <p:cNvPr id="9" name="圆角矩形 8"/>
            <p:cNvSpPr/>
            <p:nvPr/>
          </p:nvSpPr>
          <p:spPr>
            <a:xfrm>
              <a:off x="8715" y="1628"/>
              <a:ext cx="2077" cy="1592"/>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宋体" panose="02010600030101010101" pitchFamily="2" charset="-122"/>
                  <a:ea typeface="宋体" panose="02010600030101010101" pitchFamily="2" charset="-122"/>
                  <a:cs typeface="汉仪中黑简" panose="02010600000101010101" charset="-122"/>
                </a:rPr>
                <a:t>软件过程</a:t>
              </a:r>
            </a:p>
          </p:txBody>
        </p:sp>
        <p:sp>
          <p:nvSpPr>
            <p:cNvPr id="7" name="文本框 6"/>
            <p:cNvSpPr txBox="1"/>
            <p:nvPr/>
          </p:nvSpPr>
          <p:spPr>
            <a:xfrm>
              <a:off x="2891" y="3544"/>
              <a:ext cx="13992" cy="4894"/>
            </a:xfrm>
            <a:prstGeom prst="rect">
              <a:avLst/>
            </a:prstGeom>
            <a:noFill/>
          </p:spPr>
          <p:txBody>
            <a:bodyPr wrap="square" rtlCol="0">
              <a:spAutoFit/>
            </a:bodyPr>
            <a:lstStyle/>
            <a:p>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    </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对于组织的重要性,就如同算法对子程序运行一般。合适的算法可以提高运行的效率,不合适的算法则不仅无法提高效率,而且会浪费组织资源的使用率,软件开发过程牵涉的是更为复杂的人、事、物,而算法则是纯粹的机器代码执行。本章将介绍</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构成软件过程(Software Process)的基本活动</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,以及几种在软件与系统产业界</a:t>
              </a:r>
              <a:r>
                <a:rPr lang="zh-CN" altLang="en-US" sz="2800" b="1"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常用的软件过程</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54</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30819" y="2225151"/>
            <a:ext cx="8613756" cy="331193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软件开发过程</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8806216" cy="4880891"/>
            <a:chOff x="1352" y="4218"/>
            <a:chExt cx="8532"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984" y="4423"/>
              <a:ext cx="7900" cy="1103"/>
            </a:xfrm>
            <a:prstGeom prst="rect">
              <a:avLst/>
            </a:prstGeom>
            <a:noFill/>
          </p:spPr>
          <p:txBody>
            <a:bodyPr wrap="square" rtlCol="0" anchor="t">
              <a:spAutoFit/>
            </a:bodyPr>
            <a:lstStyle/>
            <a:p>
              <a:r>
                <a:rPr lang="en-US" sz="2000" b="1" dirty="0">
                  <a:latin typeface="宋体" panose="02010600030101010101" pitchFamily="2" charset="-122"/>
                  <a:ea typeface="宋体" panose="02010600030101010101" pitchFamily="2" charset="-122"/>
                  <a:cs typeface="宋体" panose="02010600030101010101" pitchFamily="2" charset="-122"/>
                </a:rPr>
                <a:t>     </a:t>
              </a:r>
              <a:r>
                <a:rPr sz="2400" b="1" dirty="0" err="1">
                  <a:latin typeface="宋体" panose="02010600030101010101" pitchFamily="2" charset="-122"/>
                  <a:ea typeface="宋体" panose="02010600030101010101" pitchFamily="2" charset="-122"/>
                </a:rPr>
                <a:t>软件开发过程</a:t>
              </a:r>
              <a:r>
                <a:rPr sz="2400" dirty="0" err="1">
                  <a:latin typeface="宋体" panose="02010600030101010101" pitchFamily="2" charset="-122"/>
                  <a:ea typeface="宋体" panose="02010600030101010101" pitchFamily="2" charset="-122"/>
                </a:rPr>
                <a:t>主要是描述开发软件系统所牵涉的相关活</a:t>
              </a:r>
              <a:r>
                <a:rPr lang="zh-CN" altLang="en-US" sz="2400" dirty="0">
                  <a:latin typeface="宋体" panose="02010600030101010101" pitchFamily="2" charset="-122"/>
                  <a:ea typeface="宋体" panose="02010600030101010101" pitchFamily="2" charset="-122"/>
                </a:rPr>
                <a:t>动，</a:t>
              </a:r>
              <a:r>
                <a:rPr sz="2400" dirty="0" err="1">
                  <a:latin typeface="宋体" panose="02010600030101010101" pitchFamily="2" charset="-122"/>
                  <a:ea typeface="宋体" panose="02010600030101010101" pitchFamily="2" charset="-122"/>
                </a:rPr>
                <a:t>以及如何循序渐进地执行这些活动</a:t>
              </a:r>
              <a:r>
                <a:rPr lang="zh-CN" altLang="en-US" sz="2400" dirty="0">
                  <a:latin typeface="宋体" panose="02010600030101010101" pitchFamily="2" charset="-122"/>
                  <a:ea typeface="宋体" panose="02010600030101010101" pitchFamily="2" charset="-122"/>
                </a:rPr>
                <a:t>。</a:t>
              </a:r>
              <a:r>
                <a:rPr sz="2400" dirty="0">
                  <a:latin typeface="宋体" panose="02010600030101010101" pitchFamily="2" charset="-122"/>
                  <a:ea typeface="宋体" panose="02010600030101010101" pitchFamily="2" charset="-122"/>
                </a:rPr>
                <a:t>不同的系统组织及开发,其管理工具所采用的流程都有可能不同。例如,有些系统适合采用按部就班的方式,从分析、设计、实现、测试到移交逐步地进行;有些系统则适合采用反复循环的方式,不断地重复执行分析、设计、实现、测试等活动</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   </a:t>
              </a: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4715" y="2322830"/>
            <a:ext cx="8613775" cy="1953260"/>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590800" y="2661920"/>
            <a:ext cx="7831455" cy="953135"/>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“需求分析”的主要内容是了解客户的需求、分析系统的可行性、分析需求的一致性及正确性等</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01</a:t>
            </a: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需求分析</a:t>
            </a: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8545" y="5386070"/>
            <a:ext cx="616585" cy="6165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grpSp>
        <p:nvGrpSpPr>
          <p:cNvPr id="15" name="组合 14"/>
          <p:cNvGrpSpPr/>
          <p:nvPr/>
        </p:nvGrpSpPr>
        <p:grpSpPr>
          <a:xfrm>
            <a:off x="470535" y="2156460"/>
            <a:ext cx="4505325" cy="3003550"/>
            <a:chOff x="741" y="3396"/>
            <a:chExt cx="8504" cy="5716"/>
          </a:xfrm>
        </p:grpSpPr>
        <p:sp>
          <p:nvSpPr>
            <p:cNvPr id="2" name="右箭头 1"/>
            <p:cNvSpPr/>
            <p:nvPr/>
          </p:nvSpPr>
          <p:spPr>
            <a:xfrm>
              <a:off x="741" y="3396"/>
              <a:ext cx="8504"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rPr>
                <a:t>	</a:t>
              </a:r>
            </a:p>
          </p:txBody>
        </p:sp>
        <p:sp>
          <p:nvSpPr>
            <p:cNvPr id="3" name="右箭头 2"/>
            <p:cNvSpPr/>
            <p:nvPr/>
          </p:nvSpPr>
          <p:spPr>
            <a:xfrm>
              <a:off x="741" y="5461"/>
              <a:ext cx="6803"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p>
          </p:txBody>
        </p:sp>
        <p:sp>
          <p:nvSpPr>
            <p:cNvPr id="7" name="右箭头 6"/>
            <p:cNvSpPr/>
            <p:nvPr/>
          </p:nvSpPr>
          <p:spPr>
            <a:xfrm>
              <a:off x="741" y="7526"/>
              <a:ext cx="5102" cy="1587"/>
            </a:xfrm>
            <a:prstGeom prst="rightArrow">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宋体" panose="02010600030101010101" pitchFamily="2" charset="-122"/>
                  <a:ea typeface="宋体" panose="02010600030101010101" pitchFamily="2" charset="-122"/>
                  <a:cs typeface="汉仪中黑简" panose="02010600000101010101" charset="-122"/>
                  <a:sym typeface="+mn-ea"/>
                </a:rPr>
                <a:t>	</a:t>
              </a:r>
            </a:p>
          </p:txBody>
        </p:sp>
      </p:grpSp>
      <p:sp>
        <p:nvSpPr>
          <p:cNvPr id="22" name="文本框 21"/>
          <p:cNvSpPr txBox="1"/>
          <p:nvPr/>
        </p:nvSpPr>
        <p:spPr>
          <a:xfrm>
            <a:off x="5125720" y="1100455"/>
            <a:ext cx="5977890" cy="4523105"/>
          </a:xfrm>
          <a:prstGeom prst="rect">
            <a:avLst/>
          </a:prstGeom>
          <a:noFill/>
        </p:spPr>
        <p:txBody>
          <a:bodyPr wrap="square" rtlCol="0" anchor="t">
            <a:spAutoFit/>
          </a:bodyPr>
          <a:lstStyle/>
          <a:p>
            <a:r>
              <a:rPr lang="en-US" altLang="zh-CN" sz="2400" b="1" dirty="0">
                <a:solidFill>
                  <a:schemeClr val="tx1"/>
                </a:solidFill>
                <a:latin typeface="宋体" panose="02010600030101010101" pitchFamily="2" charset="-122"/>
                <a:ea typeface="宋体" panose="02010600030101010101" pitchFamily="2" charset="-122"/>
                <a:cs typeface="汉仪中黑简" panose="02010600000101010101" charset="-122"/>
              </a:rPr>
              <a:t>“</a:t>
            </a:r>
            <a:r>
              <a:rPr lang="zh-CN" altLang="en-US" sz="2400" b="1" dirty="0">
                <a:solidFill>
                  <a:schemeClr val="tx1"/>
                </a:solidFill>
                <a:latin typeface="宋体" panose="02010600030101010101" pitchFamily="2" charset="-122"/>
                <a:ea typeface="宋体" panose="02010600030101010101" pitchFamily="2" charset="-122"/>
                <a:cs typeface="汉仪中黑简" panose="02010600000101010101" charset="-122"/>
              </a:rPr>
              <a:t>设计”</a:t>
            </a:r>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是将需求转换为系统的重要过程。设计包含架构设计、模块间的接口设计、数据库设计算法设计与数据结构设计等许多软件工程师常会认为,自己可以立即编写程序不需要分析需求和撰写设计,因而忽略规划的重要性,直接进行程序编写此种做法对于软件系统而言,可能会造成种种问题。举例而言,如果没有架构设计,就会缺乏整体性的思考,系统可能因此而无法满足接口需求及非功能性的需求(例如性能、可维护性等);此外,还可能会因为忽略事先的规划与分析而造成重复工作等。</a:t>
            </a:r>
          </a:p>
        </p:txBody>
      </p:sp>
      <p:sp>
        <p:nvSpPr>
          <p:cNvPr id="21" name="文本框 20"/>
          <p:cNvSpPr txBox="1"/>
          <p:nvPr/>
        </p:nvSpPr>
        <p:spPr>
          <a:xfrm>
            <a:off x="1431608" y="421005"/>
            <a:ext cx="9000000" cy="398780"/>
          </a:xfrm>
          <a:prstGeom prst="rect">
            <a:avLst/>
          </a:prstGeom>
          <a:noFill/>
        </p:spPr>
        <p:txBody>
          <a:bodyPr wrap="square" rtlCol="0">
            <a:spAutoFit/>
          </a:bodyPr>
          <a:lstStyle/>
          <a:p>
            <a:pPr algn="ct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421005"/>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58</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9" name="文本框 18"/>
          <p:cNvSpPr txBox="1"/>
          <p:nvPr/>
        </p:nvSpPr>
        <p:spPr>
          <a:xfrm>
            <a:off x="1441450" y="2276475"/>
            <a:ext cx="9434195" cy="1938020"/>
          </a:xfrm>
          <a:prstGeom prst="rect">
            <a:avLst/>
          </a:prstGeom>
          <a:noFill/>
        </p:spPr>
        <p:txBody>
          <a:bodyPr wrap="square" rtlCol="0" anchor="t">
            <a:spAutoFit/>
          </a:bodyPr>
          <a:lstStyle/>
          <a:p>
            <a:r>
              <a:rPr lang="zh-CN" altLang="en-US" sz="2400" dirty="0">
                <a:solidFill>
                  <a:schemeClr val="tx1"/>
                </a:solidFill>
                <a:latin typeface="宋体" panose="02010600030101010101" pitchFamily="2" charset="-122"/>
                <a:ea typeface="宋体" panose="02010600030101010101" pitchFamily="2" charset="-122"/>
                <a:cs typeface="汉仪中黑简" panose="02010600000101010101" charset="-122"/>
              </a:rPr>
              <a:t>“实现”指的是通过程序语言,将所设计的内容转化为可以执行的软件系统。“除错”是实现活动中不可避免的工作,主要是修改程序编写过程中产生的错误。除此之外,“单元测试”通常也会在实现阶段进行,目的是要确认单元程序代码的正确性。当程序有错误时,需要进行除错,将错误排除。</a:t>
            </a:r>
          </a:p>
        </p:txBody>
      </p:sp>
      <p:sp>
        <p:nvSpPr>
          <p:cNvPr id="20" name="文本框 19"/>
          <p:cNvSpPr txBox="1"/>
          <p:nvPr/>
        </p:nvSpPr>
        <p:spPr>
          <a:xfrm>
            <a:off x="581497" y="1595293"/>
            <a:ext cx="2375550" cy="368300"/>
          </a:xfrm>
          <a:prstGeom prst="rect">
            <a:avLst/>
          </a:prstGeom>
          <a:noFill/>
        </p:spPr>
        <p:txBody>
          <a:bodyPr wrap="square" rtlCol="0" anchor="t">
            <a:spAutoFit/>
          </a:bodyPr>
          <a:lstStyle/>
          <a:p>
            <a:pPr marL="285750" indent="-285750" algn="ctr">
              <a:buFont typeface="Wingdings" panose="05000000000000000000" pitchFamily="2" charset="2"/>
              <a:buChar char="n"/>
            </a:pPr>
            <a:r>
              <a:rPr lang="zh-CN" dirty="0">
                <a:solidFill>
                  <a:srgbClr val="3A778E"/>
                </a:solidFill>
                <a:latin typeface="宋体" panose="02010600030101010101" pitchFamily="2" charset="-122"/>
                <a:ea typeface="宋体" panose="02010600030101010101" pitchFamily="2" charset="-122"/>
                <a:cs typeface="汉仪中黑简" panose="02010600000101010101" charset="-122"/>
              </a:rPr>
              <a:t>实现</a:t>
            </a:r>
          </a:p>
        </p:txBody>
      </p:sp>
      <p:sp>
        <p:nvSpPr>
          <p:cNvPr id="3" name="六边形 2"/>
          <p:cNvSpPr/>
          <p:nvPr/>
        </p:nvSpPr>
        <p:spPr>
          <a:xfrm>
            <a:off x="9383395" y="4134485"/>
            <a:ext cx="1358265" cy="117475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6" name="六边形 5"/>
          <p:cNvSpPr/>
          <p:nvPr/>
        </p:nvSpPr>
        <p:spPr>
          <a:xfrm>
            <a:off x="9632950" y="5417820"/>
            <a:ext cx="1165860" cy="857885"/>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7" name="六边形 6"/>
          <p:cNvSpPr/>
          <p:nvPr/>
        </p:nvSpPr>
        <p:spPr>
          <a:xfrm>
            <a:off x="10597515" y="4716780"/>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8" name="六边形 7"/>
          <p:cNvSpPr/>
          <p:nvPr/>
        </p:nvSpPr>
        <p:spPr>
          <a:xfrm>
            <a:off x="10597515" y="328485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85742" cy="4839617"/>
            <a:chOff x="1352" y="4218"/>
            <a:chExt cx="8384"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36" y="4920"/>
              <a:ext cx="7900" cy="786"/>
            </a:xfrm>
            <a:prstGeom prst="rect">
              <a:avLst/>
            </a:prstGeom>
            <a:noFill/>
          </p:spPr>
          <p:txBody>
            <a:bodyPr wrap="square" rtlCol="0" anchor="t">
              <a:spAutoFit/>
            </a:bodyPr>
            <a:lstStyle/>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单元测试:测试单元模块功能是否能正常运行</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集成测试:测试模块或子系统的接口集成是否能正常运行。</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系统测试:测试系统的整体性能、安全性、定度等非功能性需求是否符合预期目标</a:t>
              </a:r>
            </a:p>
            <a:p>
              <a:pPr marL="342900" indent="-342900">
                <a:buFont typeface="Wingdings" panose="05000000000000000000" pitchFamily="2" charset="2"/>
                <a:buChar char="u"/>
              </a:pPr>
              <a:r>
                <a:rPr sz="2000" b="1" dirty="0">
                  <a:solidFill>
                    <a:srgbClr val="3A778E"/>
                  </a:solidFill>
                  <a:latin typeface="宋体" panose="02010600030101010101" pitchFamily="2" charset="-122"/>
                  <a:ea typeface="宋体" panose="02010600030101010101" pitchFamily="2" charset="-122"/>
                  <a:cs typeface="宋体" panose="02010600030101010101" pitchFamily="2" charset="-122"/>
                </a:rPr>
                <a:t>验收测试:测试系统的整体性能是否符合使用者的要求</a:t>
              </a: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59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测试</a:t>
            </a:r>
          </a:p>
        </p:txBody>
      </p:sp>
      <p:sp>
        <p:nvSpPr>
          <p:cNvPr id="16" name="文本框 15"/>
          <p:cNvSpPr txBox="1"/>
          <p:nvPr/>
        </p:nvSpPr>
        <p:spPr>
          <a:xfrm>
            <a:off x="1352550" y="1726565"/>
            <a:ext cx="9486900" cy="706755"/>
          </a:xfrm>
          <a:prstGeom prst="rect">
            <a:avLst/>
          </a:prstGeom>
          <a:noFill/>
        </p:spPr>
        <p:txBody>
          <a:bodyPr wrap="square" rtlCol="0" anchor="t">
            <a:spAutoFit/>
          </a:bodyPr>
          <a:lstStyle/>
          <a:p>
            <a:pPr marL="342900" indent="-342900" algn="ctr">
              <a:buFont typeface="Wingdings" panose="05000000000000000000" pitchFamily="2" charset="2"/>
              <a:buChar char="Ø"/>
            </a:pP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“测试”是对实现的程序代码模块进行检测,验其功能是否正确、性能是否符合要求</a:t>
            </a:r>
            <a:r>
              <a:rPr lang="zh-CN"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r>
              <a:rPr sz="2000" b="1" dirty="0">
                <a:solidFill>
                  <a:srgbClr val="3A778E"/>
                </a:solidFill>
                <a:latin typeface="宋体" panose="02010600030101010101" pitchFamily="2" charset="-122"/>
                <a:ea typeface="宋体" panose="02010600030101010101" pitchFamily="2" charset="-122"/>
                <a:cs typeface="汉仪中黑简" panose="02010600000101010101" charset="-122"/>
              </a:rPr>
              <a:t>一般而言,测试可以分为单元测试、集成测试、系统测试与验收测试</a:t>
            </a:r>
            <a:r>
              <a:rPr lang="zh-CN" altLang="en-US" sz="2000" b="1" dirty="0">
                <a:solidFill>
                  <a:srgbClr val="3A778E"/>
                </a:solidFill>
                <a:latin typeface="宋体" panose="02010600030101010101" pitchFamily="2" charset="-122"/>
                <a:ea typeface="宋体" panose="02010600030101010101" pitchFamily="2" charset="-122"/>
                <a:cs typeface="汉仪中黑简" panose="02010600000101010101" charset="-122"/>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的发展历程</a:t>
            </a: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02</a:t>
            </a:r>
          </a:p>
        </p:txBody>
      </p:sp>
      <p:grpSp>
        <p:nvGrpSpPr>
          <p:cNvPr id="113" name="组合 112"/>
          <p:cNvGrpSpPr/>
          <p:nvPr/>
        </p:nvGrpSpPr>
        <p:grpSpPr>
          <a:xfrm>
            <a:off x="848932" y="1639178"/>
            <a:ext cx="10790555" cy="4717296"/>
            <a:chOff x="1042" y="1077"/>
            <a:chExt cx="17145" cy="9506"/>
          </a:xfrm>
        </p:grpSpPr>
        <p:sp>
          <p:nvSpPr>
            <p:cNvPr id="12" name="任意多边形: 形状 11"/>
            <p:cNvSpPr/>
            <p:nvPr/>
          </p:nvSpPr>
          <p:spPr>
            <a:xfrm>
              <a:off x="1140" y="2745"/>
              <a:ext cx="17047" cy="6390"/>
            </a:xfrm>
            <a:custGeom>
              <a:avLst/>
              <a:gdLst>
                <a:gd name="connsiteX0" fmla="*/ 0 w 10824980"/>
                <a:gd name="connsiteY0" fmla="*/ 542926 h 4057742"/>
                <a:gd name="connsiteX1" fmla="*/ 1647825 w 10824980"/>
                <a:gd name="connsiteY1" fmla="*/ 1047751 h 4057742"/>
                <a:gd name="connsiteX2" fmla="*/ 3952875 w 10824980"/>
                <a:gd name="connsiteY2" fmla="*/ 1 h 4057742"/>
                <a:gd name="connsiteX3" fmla="*/ 6524625 w 10824980"/>
                <a:gd name="connsiteY3" fmla="*/ 1057276 h 4057742"/>
                <a:gd name="connsiteX4" fmla="*/ 8877300 w 10824980"/>
                <a:gd name="connsiteY4" fmla="*/ 76201 h 4057742"/>
                <a:gd name="connsiteX5" fmla="*/ 10658475 w 10824980"/>
                <a:gd name="connsiteY5" fmla="*/ 971551 h 4057742"/>
                <a:gd name="connsiteX6" fmla="*/ 10525125 w 10824980"/>
                <a:gd name="connsiteY6" fmla="*/ 2647951 h 4057742"/>
                <a:gd name="connsiteX7" fmla="*/ 8686800 w 10824980"/>
                <a:gd name="connsiteY7" fmla="*/ 2628901 h 4057742"/>
                <a:gd name="connsiteX8" fmla="*/ 6457950 w 10824980"/>
                <a:gd name="connsiteY8" fmla="*/ 4057651 h 4057742"/>
                <a:gd name="connsiteX9" fmla="*/ 4295775 w 10824980"/>
                <a:gd name="connsiteY9" fmla="*/ 2705101 h 4057742"/>
                <a:gd name="connsiteX10" fmla="*/ 1857375 w 10824980"/>
                <a:gd name="connsiteY10" fmla="*/ 3781426 h 4057742"/>
                <a:gd name="connsiteX11" fmla="*/ 19050 w 10824980"/>
                <a:gd name="connsiteY11" fmla="*/ 3276601 h 40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4980" h="4057742">
                  <a:moveTo>
                    <a:pt x="0" y="542926"/>
                  </a:moveTo>
                  <a:cubicBezTo>
                    <a:pt x="494506" y="840582"/>
                    <a:pt x="989013" y="1138238"/>
                    <a:pt x="1647825" y="1047751"/>
                  </a:cubicBezTo>
                  <a:cubicBezTo>
                    <a:pt x="2306637" y="957264"/>
                    <a:pt x="3140075" y="-1586"/>
                    <a:pt x="3952875" y="1"/>
                  </a:cubicBezTo>
                  <a:cubicBezTo>
                    <a:pt x="4765675" y="1588"/>
                    <a:pt x="5703888" y="1044576"/>
                    <a:pt x="6524625" y="1057276"/>
                  </a:cubicBezTo>
                  <a:cubicBezTo>
                    <a:pt x="7345362" y="1069976"/>
                    <a:pt x="8188325" y="90488"/>
                    <a:pt x="8877300" y="76201"/>
                  </a:cubicBezTo>
                  <a:cubicBezTo>
                    <a:pt x="9566275" y="61914"/>
                    <a:pt x="10383838" y="542926"/>
                    <a:pt x="10658475" y="971551"/>
                  </a:cubicBezTo>
                  <a:cubicBezTo>
                    <a:pt x="10933112" y="1400176"/>
                    <a:pt x="10853737" y="2371726"/>
                    <a:pt x="10525125" y="2647951"/>
                  </a:cubicBezTo>
                  <a:cubicBezTo>
                    <a:pt x="10196513" y="2924176"/>
                    <a:pt x="9364663" y="2393951"/>
                    <a:pt x="8686800" y="2628901"/>
                  </a:cubicBezTo>
                  <a:cubicBezTo>
                    <a:pt x="8008938" y="2863851"/>
                    <a:pt x="7189787" y="4044951"/>
                    <a:pt x="6457950" y="4057651"/>
                  </a:cubicBezTo>
                  <a:cubicBezTo>
                    <a:pt x="5726113" y="4070351"/>
                    <a:pt x="5062537" y="2751138"/>
                    <a:pt x="4295775" y="2705101"/>
                  </a:cubicBezTo>
                  <a:cubicBezTo>
                    <a:pt x="3529013" y="2659064"/>
                    <a:pt x="2570162" y="3686176"/>
                    <a:pt x="1857375" y="3781426"/>
                  </a:cubicBezTo>
                  <a:cubicBezTo>
                    <a:pt x="1144588" y="3876676"/>
                    <a:pt x="581819" y="3576638"/>
                    <a:pt x="19050" y="3276601"/>
                  </a:cubicBezTo>
                </a:path>
              </a:pathLst>
            </a:cu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84" name="组合 83"/>
            <p:cNvGrpSpPr/>
            <p:nvPr/>
          </p:nvGrpSpPr>
          <p:grpSpPr>
            <a:xfrm>
              <a:off x="6456" y="1077"/>
              <a:ext cx="2477" cy="3450"/>
              <a:chOff x="2608" y="2265"/>
              <a:chExt cx="2477" cy="3450"/>
            </a:xfrm>
          </p:grpSpPr>
          <p:sp>
            <p:nvSpPr>
              <p:cNvPr id="85" name="矩形 84"/>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86" name="文本框 85"/>
              <p:cNvSpPr txBox="1"/>
              <p:nvPr/>
            </p:nvSpPr>
            <p:spPr>
              <a:xfrm>
                <a:off x="2608" y="2265"/>
                <a:ext cx="2475" cy="3223"/>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Grady </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Jim Rumbaugh</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发布</a:t>
                </a:r>
                <a:r>
                  <a:rPr lang="en-US" altLang="zh-CN" sz="1400" dirty="0" err="1">
                    <a:solidFill>
                      <a:schemeClr val="bg1"/>
                    </a:solidFill>
                    <a:latin typeface="宋体" panose="02010600030101010101" pitchFamily="2" charset="-122"/>
                    <a:ea typeface="宋体" panose="02010600030101010101" pitchFamily="2" charset="-122"/>
                    <a:cs typeface="汉仪中黑简" panose="02010600000101010101" charset="-122"/>
                  </a:rPr>
                  <a:t>Booc</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 1993</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OMT-2</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的第一个公开的统一版本，称为</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 0.8</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a:t>
                </a:r>
              </a:p>
            </p:txBody>
          </p:sp>
        </p:grpSp>
        <p:grpSp>
          <p:nvGrpSpPr>
            <p:cNvPr id="15" name="组合 14"/>
            <p:cNvGrpSpPr/>
            <p:nvPr/>
          </p:nvGrpSpPr>
          <p:grpSpPr>
            <a:xfrm>
              <a:off x="1042" y="3510"/>
              <a:ext cx="195" cy="195"/>
              <a:chOff x="661987" y="2228850"/>
              <a:chExt cx="123826" cy="123826"/>
            </a:xfrm>
          </p:grpSpPr>
          <p:sp>
            <p:nvSpPr>
              <p:cNvPr id="13" name="椭圆 12"/>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4" name="椭圆 13"/>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16" name="组合 15"/>
            <p:cNvGrpSpPr/>
            <p:nvPr/>
          </p:nvGrpSpPr>
          <p:grpSpPr>
            <a:xfrm>
              <a:off x="1042" y="7822"/>
              <a:ext cx="195" cy="195"/>
              <a:chOff x="661987" y="2228850"/>
              <a:chExt cx="123826" cy="123826"/>
            </a:xfrm>
          </p:grpSpPr>
          <p:sp>
            <p:nvSpPr>
              <p:cNvPr id="17" name="椭圆 16"/>
              <p:cNvSpPr/>
              <p:nvPr/>
            </p:nvSpPr>
            <p:spPr>
              <a:xfrm>
                <a:off x="661987" y="2228850"/>
                <a:ext cx="123826" cy="12382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8" name="椭圆 17"/>
              <p:cNvSpPr/>
              <p:nvPr/>
            </p:nvSpPr>
            <p:spPr>
              <a:xfrm>
                <a:off x="690562" y="2257425"/>
                <a:ext cx="66676" cy="666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grpSp>
          <p:nvGrpSpPr>
            <p:cNvPr id="83" name="组合 82"/>
            <p:cNvGrpSpPr/>
            <p:nvPr/>
          </p:nvGrpSpPr>
          <p:grpSpPr>
            <a:xfrm>
              <a:off x="2608" y="2265"/>
              <a:ext cx="2477" cy="3450"/>
              <a:chOff x="2608" y="2265"/>
              <a:chExt cx="2477" cy="3450"/>
            </a:xfrm>
          </p:grpSpPr>
          <p:sp>
            <p:nvSpPr>
              <p:cNvPr id="4" name="矩形 3"/>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9" name="文本框 78"/>
              <p:cNvSpPr txBox="1"/>
              <p:nvPr/>
            </p:nvSpPr>
            <p:spPr>
              <a:xfrm>
                <a:off x="2608" y="2265"/>
                <a:ext cx="2475" cy="3223"/>
              </a:xfrm>
              <a:prstGeom prst="rect">
                <a:avLst/>
              </a:prstGeom>
              <a:noFill/>
            </p:spPr>
            <p:txBody>
              <a:bodyPr wrap="square" rtlCol="0" anchor="t">
                <a:spAutoFit/>
              </a:bodyPr>
              <a:lstStyle/>
              <a:p>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从</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世纪</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70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年代开始，不断地有</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面向对象的建模语言</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面世，但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没有统一的标准</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，给用户的交流带来了极大的不便。</a:t>
                </a:r>
              </a:p>
            </p:txBody>
          </p:sp>
        </p:grpSp>
        <p:grpSp>
          <p:nvGrpSpPr>
            <p:cNvPr id="88" name="组合 87"/>
            <p:cNvGrpSpPr/>
            <p:nvPr/>
          </p:nvGrpSpPr>
          <p:grpSpPr>
            <a:xfrm>
              <a:off x="10469" y="2176"/>
              <a:ext cx="2478" cy="3659"/>
              <a:chOff x="2607" y="2176"/>
              <a:chExt cx="2478" cy="3659"/>
            </a:xfrm>
          </p:grpSpPr>
          <p:sp>
            <p:nvSpPr>
              <p:cNvPr id="89" name="矩形 88"/>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0" name="文本框 89"/>
              <p:cNvSpPr txBox="1"/>
              <p:nvPr/>
            </p:nvSpPr>
            <p:spPr>
              <a:xfrm>
                <a:off x="2607" y="2176"/>
                <a:ext cx="2475" cy="3659"/>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月，发布了两份新版本，</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和</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UML0.91</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，并将</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重新命名为</a:t>
                </a:r>
                <a:r>
                  <a:rPr lang="en-US" altLang="zh-CN" sz="1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Unified Modeling Language</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a:t>
                </a:r>
              </a:p>
            </p:txBody>
          </p:sp>
        </p:grpSp>
        <p:grpSp>
          <p:nvGrpSpPr>
            <p:cNvPr id="93" name="组合 92"/>
            <p:cNvGrpSpPr/>
            <p:nvPr/>
          </p:nvGrpSpPr>
          <p:grpSpPr>
            <a:xfrm>
              <a:off x="14198" y="1077"/>
              <a:ext cx="2475" cy="3450"/>
              <a:chOff x="2610" y="2265"/>
              <a:chExt cx="2475" cy="3450"/>
            </a:xfrm>
          </p:grpSpPr>
          <p:sp>
            <p:nvSpPr>
              <p:cNvPr id="94" name="矩形 93"/>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5" name="文本框 94"/>
              <p:cNvSpPr txBox="1"/>
              <p:nvPr/>
            </p:nvSpPr>
            <p:spPr>
              <a:xfrm>
                <a:off x="2610" y="2754"/>
                <a:ext cx="2475"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的开发者倡议成立了</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b="1" dirty="0">
                    <a:solidFill>
                      <a:schemeClr val="bg1"/>
                    </a:solidFill>
                    <a:latin typeface="宋体" panose="02010600030101010101" pitchFamily="2" charset="-122"/>
                    <a:ea typeface="宋体" panose="02010600030101010101" pitchFamily="2" charset="-122"/>
                    <a:cs typeface="汉仪中黑简" panose="02010600000101010101" charset="-122"/>
                  </a:rPr>
                  <a:t>成员协会</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，以完善、加强和促进</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的定义工作。</a:t>
                </a:r>
              </a:p>
            </p:txBody>
          </p:sp>
        </p:grpSp>
        <p:grpSp>
          <p:nvGrpSpPr>
            <p:cNvPr id="97" name="组合 96"/>
            <p:cNvGrpSpPr/>
            <p:nvPr/>
          </p:nvGrpSpPr>
          <p:grpSpPr>
            <a:xfrm>
              <a:off x="6442" y="5427"/>
              <a:ext cx="2492" cy="3450"/>
              <a:chOff x="2593" y="2265"/>
              <a:chExt cx="2492" cy="3450"/>
            </a:xfrm>
          </p:grpSpPr>
          <p:sp>
            <p:nvSpPr>
              <p:cNvPr id="98" name="矩形 97"/>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99" name="文本框 98"/>
              <p:cNvSpPr txBox="1"/>
              <p:nvPr/>
            </p:nvSpPr>
            <p:spPr>
              <a:xfrm>
                <a:off x="2593" y="2581"/>
                <a:ext cx="2475"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2000</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UML1.4</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在语义上添加了</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动作语义</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的定义，使得</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规格说明在计算上更加完整。</a:t>
                </a:r>
              </a:p>
            </p:txBody>
          </p:sp>
        </p:grpSp>
        <p:grpSp>
          <p:nvGrpSpPr>
            <p:cNvPr id="101" name="组合 100"/>
            <p:cNvGrpSpPr/>
            <p:nvPr/>
          </p:nvGrpSpPr>
          <p:grpSpPr>
            <a:xfrm>
              <a:off x="2593" y="6615"/>
              <a:ext cx="2493" cy="3450"/>
              <a:chOff x="2592" y="2265"/>
              <a:chExt cx="2493" cy="3450"/>
            </a:xfrm>
          </p:grpSpPr>
          <p:sp>
            <p:nvSpPr>
              <p:cNvPr id="102" name="矩形 101"/>
              <p:cNvSpPr/>
              <p:nvPr/>
            </p:nvSpPr>
            <p:spPr>
              <a:xfrm>
                <a:off x="2610" y="2265"/>
                <a:ext cx="2475" cy="345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3" name="文本框 102"/>
              <p:cNvSpPr txBox="1"/>
              <p:nvPr/>
            </p:nvSpPr>
            <p:spPr>
              <a:xfrm>
                <a:off x="2592" y="2599"/>
                <a:ext cx="2475" cy="2788"/>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2005</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b="1" dirty="0">
                    <a:solidFill>
                      <a:schemeClr val="bg1"/>
                    </a:solidFill>
                    <a:latin typeface="宋体" panose="02010600030101010101" pitchFamily="2" charset="-122"/>
                    <a:ea typeface="宋体" panose="02010600030101010101" pitchFamily="2" charset="-122"/>
                    <a:cs typeface="汉仪中黑简" panose="02010600000101010101" charset="-122"/>
                  </a:rPr>
                  <a:t>UML2.0</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规范形成，至此，代表早期最好思想的、融合的</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已经呈现在人们面前。</a:t>
                </a:r>
              </a:p>
            </p:txBody>
          </p:sp>
        </p:grpSp>
        <p:grpSp>
          <p:nvGrpSpPr>
            <p:cNvPr id="105" name="组合 104"/>
            <p:cNvGrpSpPr/>
            <p:nvPr/>
          </p:nvGrpSpPr>
          <p:grpSpPr>
            <a:xfrm>
              <a:off x="10456" y="6615"/>
              <a:ext cx="2480" cy="3968"/>
              <a:chOff x="2593" y="2265"/>
              <a:chExt cx="2480" cy="3968"/>
            </a:xfrm>
          </p:grpSpPr>
          <p:sp>
            <p:nvSpPr>
              <p:cNvPr id="106" name="矩形 105"/>
              <p:cNvSpPr/>
              <p:nvPr/>
            </p:nvSpPr>
            <p:spPr>
              <a:xfrm>
                <a:off x="2610" y="2265"/>
                <a:ext cx="2463" cy="3968"/>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07" name="文本框 106"/>
              <p:cNvSpPr txBox="1"/>
              <p:nvPr/>
            </p:nvSpPr>
            <p:spPr>
              <a:xfrm>
                <a:off x="2593" y="3018"/>
                <a:ext cx="2463" cy="2354"/>
              </a:xfrm>
              <a:prstGeom prst="rect">
                <a:avLst/>
              </a:prstGeom>
              <a:noFill/>
            </p:spPr>
            <p:txBody>
              <a:bodyPr wrap="square" rtlCol="0" anchor="t">
                <a:spAutoFit/>
              </a:bodyPr>
              <a:lstStyle/>
              <a:p>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1997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年</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月</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17</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日，</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OMG</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采纳</a:t>
                </a:r>
                <a:r>
                  <a:rPr lang="en-US" altLang="zh-CN" sz="1400" dirty="0">
                    <a:solidFill>
                      <a:schemeClr val="bg1"/>
                    </a:solidFill>
                    <a:latin typeface="宋体" panose="02010600030101010101" pitchFamily="2" charset="-122"/>
                    <a:ea typeface="宋体" panose="02010600030101010101" pitchFamily="2" charset="-122"/>
                    <a:cs typeface="汉仪中黑简" panose="02010600000101010101" charset="-122"/>
                  </a:rPr>
                  <a:t>UML 1.1</a:t>
                </a:r>
                <a:r>
                  <a:rPr lang="zh-CN" altLang="en-US" sz="1400" dirty="0">
                    <a:solidFill>
                      <a:schemeClr val="bg1"/>
                    </a:solidFill>
                    <a:latin typeface="宋体" panose="02010600030101010101" pitchFamily="2" charset="-122"/>
                    <a:ea typeface="宋体" panose="02010600030101010101" pitchFamily="2" charset="-122"/>
                    <a:cs typeface="汉仪中黑简" panose="02010600000101010101" charset="-122"/>
                  </a:rPr>
                  <a:t>作为基于面向对象技术的标准建模语言。</a:t>
                </a:r>
              </a:p>
            </p:txBody>
          </p:sp>
        </p:grpSp>
        <p:grpSp>
          <p:nvGrpSpPr>
            <p:cNvPr id="109" name="组合 108"/>
            <p:cNvGrpSpPr/>
            <p:nvPr/>
          </p:nvGrpSpPr>
          <p:grpSpPr>
            <a:xfrm>
              <a:off x="14199" y="5427"/>
              <a:ext cx="2475" cy="3450"/>
              <a:chOff x="2610" y="2265"/>
              <a:chExt cx="2475" cy="3450"/>
            </a:xfrm>
          </p:grpSpPr>
          <p:sp>
            <p:nvSpPr>
              <p:cNvPr id="110" name="矩形 109"/>
              <p:cNvSpPr/>
              <p:nvPr/>
            </p:nvSpPr>
            <p:spPr>
              <a:xfrm>
                <a:off x="2610" y="2265"/>
                <a:ext cx="2475" cy="3450"/>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1" name="文本框 110"/>
              <p:cNvSpPr txBox="1"/>
              <p:nvPr/>
            </p:nvSpPr>
            <p:spPr>
              <a:xfrm>
                <a:off x="2613" y="2594"/>
                <a:ext cx="2471" cy="2788"/>
              </a:xfrm>
              <a:prstGeom prst="rect">
                <a:avLst/>
              </a:prstGeom>
              <a:noFill/>
            </p:spPr>
            <p:txBody>
              <a:bodyPr wrap="square" rtlCol="0" anchor="t">
                <a:spAutoFit/>
              </a:bodyPr>
              <a:lstStyle/>
              <a:p>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1996</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年底，</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已稳占面向对象技术市场的</a:t>
                </a: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85%</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，成为可视化建模语言</a:t>
                </a:r>
                <a:r>
                  <a:rPr lang="zh-CN" altLang="en-US" sz="1400" b="1" dirty="0">
                    <a:solidFill>
                      <a:srgbClr val="3A778E"/>
                    </a:solidFill>
                    <a:latin typeface="宋体" panose="02010600030101010101" pitchFamily="2" charset="-122"/>
                    <a:ea typeface="宋体" panose="02010600030101010101" pitchFamily="2" charset="-122"/>
                    <a:cs typeface="汉仪中黑简" panose="02010600000101010101" charset="-122"/>
                  </a:rPr>
                  <a:t>事实上</a:t>
                </a:r>
                <a:r>
                  <a:rPr lang="zh-CN" altLang="en-US" sz="1400" dirty="0">
                    <a:solidFill>
                      <a:srgbClr val="3A778E"/>
                    </a:solidFill>
                    <a:latin typeface="宋体" panose="02010600030101010101" pitchFamily="2" charset="-122"/>
                    <a:ea typeface="宋体" panose="02010600030101010101" pitchFamily="2" charset="-122"/>
                    <a:cs typeface="汉仪中黑简" panose="02010600000101010101" charset="-122"/>
                  </a:rPr>
                  <a:t>的工业标准。</a:t>
                </a:r>
              </a:p>
            </p:txBody>
          </p:sp>
        </p:grpSp>
      </p:grpSp>
      <p:sp>
        <p:nvSpPr>
          <p:cNvPr id="5"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6" name="等腰三角形 5"/>
          <p:cNvSpPr/>
          <p:nvPr/>
        </p:nvSpPr>
        <p:spPr>
          <a:xfrm rot="16200000">
            <a:off x="434188" y="4776461"/>
            <a:ext cx="558412" cy="516531"/>
          </a:xfrm>
          <a:prstGeom prst="triangl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43032" y="2755770"/>
            <a:ext cx="268441" cy="251286"/>
          </a:xfrm>
          <a:prstGeom prst="ellipse">
            <a:avLst/>
          </a:prstGeom>
          <a:solidFill>
            <a:srgbClr val="3A77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05</a:t>
            </a:r>
          </a:p>
        </p:txBody>
      </p:sp>
      <p:sp>
        <p:nvSpPr>
          <p:cNvPr id="16" name="AutoShape 5"/>
          <p:cNvSpPr/>
          <p:nvPr/>
        </p:nvSpPr>
        <p:spPr bwMode="auto">
          <a:xfrm>
            <a:off x="940435" y="4572635"/>
            <a:ext cx="2946400" cy="1424940"/>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3A778E"/>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7" name="AutoShape 7"/>
          <p:cNvSpPr/>
          <p:nvPr/>
        </p:nvSpPr>
        <p:spPr bwMode="auto">
          <a:xfrm>
            <a:off x="2413000" y="3967480"/>
            <a:ext cx="2946400" cy="2030095"/>
          </a:xfrm>
          <a:custGeom>
            <a:avLst/>
            <a:gdLst>
              <a:gd name="T0" fmla="*/ 2147483647 w 21600"/>
              <a:gd name="T1" fmla="*/ 2147483647 h 21593"/>
              <a:gd name="T2" fmla="*/ 2147483647 w 21600"/>
              <a:gd name="T3" fmla="*/ 2147483647 h 21593"/>
              <a:gd name="T4" fmla="*/ 2147483647 w 21600"/>
              <a:gd name="T5" fmla="*/ 2147483647 h 21593"/>
              <a:gd name="T6" fmla="*/ 2147483647 w 21600"/>
              <a:gd name="T7" fmla="*/ 2147483647 h 21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EC3D4">
              <a:alpha val="90000"/>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id-ID" sz="2000" dirty="0">
              <a:latin typeface="宋体" panose="02010600030101010101" pitchFamily="2" charset="-122"/>
              <a:ea typeface="宋体" panose="02010600030101010101" pitchFamily="2" charset="-122"/>
              <a:cs typeface="汉仪中黑简" panose="02010600000101010101" charset="-122"/>
            </a:endParaRPr>
          </a:p>
        </p:txBody>
      </p:sp>
      <p:sp>
        <p:nvSpPr>
          <p:cNvPr id="8" name="AutoShape 8"/>
          <p:cNvSpPr/>
          <p:nvPr/>
        </p:nvSpPr>
        <p:spPr bwMode="auto">
          <a:xfrm>
            <a:off x="3886835" y="4360545"/>
            <a:ext cx="2945765" cy="16370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4E7B8C">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9" name="AutoShape 9"/>
          <p:cNvSpPr/>
          <p:nvPr/>
        </p:nvSpPr>
        <p:spPr bwMode="auto">
          <a:xfrm>
            <a:off x="5359400" y="3585845"/>
            <a:ext cx="2947035" cy="241173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82B1C0">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0" name="AutoShape 10"/>
          <p:cNvSpPr/>
          <p:nvPr/>
        </p:nvSpPr>
        <p:spPr bwMode="auto">
          <a:xfrm>
            <a:off x="6832600" y="4451985"/>
            <a:ext cx="2946400" cy="154559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2"/>
                </a:cubicBezTo>
                <a:cubicBezTo>
                  <a:pt x="1455" y="20285"/>
                  <a:pt x="2739" y="18169"/>
                  <a:pt x="3730" y="15443"/>
                </a:cubicBezTo>
                <a:cubicBezTo>
                  <a:pt x="4457" y="13444"/>
                  <a:pt x="5010" y="11158"/>
                  <a:pt x="5361" y="8702"/>
                </a:cubicBezTo>
                <a:close/>
              </a:path>
            </a:pathLst>
          </a:custGeom>
          <a:solidFill>
            <a:srgbClr val="608789">
              <a:alpha val="90000"/>
            </a:srgbClr>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21" name="AutoShape 11"/>
          <p:cNvSpPr/>
          <p:nvPr/>
        </p:nvSpPr>
        <p:spPr bwMode="auto">
          <a:xfrm>
            <a:off x="8306435" y="4688205"/>
            <a:ext cx="2945130" cy="1309370"/>
          </a:xfrm>
          <a:custGeom>
            <a:avLst/>
            <a:gdLst>
              <a:gd name="T0" fmla="*/ 10800 w 21600"/>
              <a:gd name="T1" fmla="+- 0 10803 7"/>
              <a:gd name="T2" fmla="*/ 10803 h 21593"/>
              <a:gd name="T3" fmla="*/ 10800 w 21600"/>
              <a:gd name="T4" fmla="+- 0 10803 7"/>
              <a:gd name="T5" fmla="*/ 10803 h 21593"/>
              <a:gd name="T6" fmla="*/ 10800 w 21600"/>
              <a:gd name="T7" fmla="+- 0 10803 7"/>
              <a:gd name="T8" fmla="*/ 10803 h 21593"/>
              <a:gd name="T9" fmla="*/ 10800 w 21600"/>
              <a:gd name="T10" fmla="+- 0 10803 7"/>
              <a:gd name="T11" fmla="*/ 10803 h 21593"/>
            </a:gdLst>
            <a:ahLst/>
            <a:cxnLst>
              <a:cxn ang="0">
                <a:pos x="T0" y="T2"/>
              </a:cxn>
              <a:cxn ang="0">
                <a:pos x="T3" y="T5"/>
              </a:cxn>
              <a:cxn ang="0">
                <a:pos x="T6" y="T8"/>
              </a:cxn>
              <a:cxn ang="0">
                <a:pos x="T9" y="T11"/>
              </a:cxn>
            </a:cxnLst>
            <a:rect l="0" t="0" r="r" b="b"/>
            <a:pathLst>
              <a:path w="21600" h="21593">
                <a:moveTo>
                  <a:pt x="5361" y="8702"/>
                </a:moveTo>
                <a:cubicBezTo>
                  <a:pt x="6154" y="3492"/>
                  <a:pt x="8338" y="-7"/>
                  <a:pt x="10793" y="-1"/>
                </a:cubicBezTo>
                <a:cubicBezTo>
                  <a:pt x="13249" y="6"/>
                  <a:pt x="15429" y="3518"/>
                  <a:pt x="16216" y="8733"/>
                </a:cubicBezTo>
                <a:cubicBezTo>
                  <a:pt x="16576" y="11187"/>
                  <a:pt x="17136" y="13469"/>
                  <a:pt x="17868" y="15463"/>
                </a:cubicBezTo>
                <a:cubicBezTo>
                  <a:pt x="18863" y="18173"/>
                  <a:pt x="20146" y="20278"/>
                  <a:pt x="21599" y="21585"/>
                </a:cubicBezTo>
                <a:cubicBezTo>
                  <a:pt x="17993" y="21586"/>
                  <a:pt x="14387" y="21588"/>
                  <a:pt x="10781" y="21589"/>
                </a:cubicBezTo>
                <a:cubicBezTo>
                  <a:pt x="7187" y="21590"/>
                  <a:pt x="3593" y="21591"/>
                  <a:pt x="0" y="21593"/>
                </a:cubicBezTo>
                <a:cubicBezTo>
                  <a:pt x="1455" y="20285"/>
                  <a:pt x="2739" y="18169"/>
                  <a:pt x="3730" y="15443"/>
                </a:cubicBezTo>
                <a:cubicBezTo>
                  <a:pt x="4457" y="13444"/>
                  <a:pt x="5010" y="11158"/>
                  <a:pt x="5361" y="8702"/>
                </a:cubicBezTo>
                <a:close/>
              </a:path>
            </a:pathLst>
          </a:custGeom>
          <a:solidFill>
            <a:srgbClr val="E2F0F4"/>
          </a:solidFill>
          <a:ln>
            <a:noFill/>
          </a:ln>
          <a:effectLst/>
        </p:spPr>
        <p:txBody>
          <a:bodyPr lIns="0" tIns="0" rIns="0" bIns="0" anchor="ctr"/>
          <a:lstStyle/>
          <a:p>
            <a:pPr algn="l" defTabSz="457200">
              <a:lnSpc>
                <a:spcPct val="100000"/>
              </a:lnSpc>
              <a:defRPr/>
            </a:pPr>
            <a:endParaRPr lang="es-ES" sz="2000" dirty="0">
              <a:solidFill>
                <a:srgbClr val="000000"/>
              </a:solidFill>
              <a:latin typeface="宋体" panose="02010600030101010101" pitchFamily="2" charset="-122"/>
              <a:ea typeface="宋体" panose="02010600030101010101" pitchFamily="2" charset="-122"/>
              <a:cs typeface="汉仪中黑简" panose="02010600000101010101" charset="-122"/>
              <a:sym typeface="Helvetica" charset="0"/>
            </a:endParaRPr>
          </a:p>
        </p:txBody>
      </p:sp>
      <p:sp>
        <p:nvSpPr>
          <p:cNvPr id="3" name="文本框 2"/>
          <p:cNvSpPr txBox="1"/>
          <p:nvPr/>
        </p:nvSpPr>
        <p:spPr>
          <a:xfrm>
            <a:off x="1596000" y="1903631"/>
            <a:ext cx="9000000" cy="1322070"/>
          </a:xfrm>
          <a:prstGeom prst="rect">
            <a:avLst/>
          </a:prstGeom>
          <a:noFill/>
        </p:spPr>
        <p:txBody>
          <a:bodyPr wrap="square" rtlCol="0">
            <a:spAutoFit/>
          </a:bodyPr>
          <a:lstStyle/>
          <a:p>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    软件系统的特性之一就是需求会经常发生变动,许多系统每隔半年甚至是几个月就会改版。</a:t>
            </a:r>
            <a:r>
              <a:rPr lang="en-US" altLang="zh-CN" sz="2000" b="1"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软件“维护”</a:t>
            </a:r>
            <a:r>
              <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的目的是要确保已经发行的软件系统可以持续满足客户的需要一般而言,维护可以有如下几种情况:修复错误、增加或变更功能,以及因为平台改变所做的调整</a:t>
            </a:r>
            <a:r>
              <a:rPr lang="zh-CN" altLang="en-US"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rPr>
              <a:t>。</a:t>
            </a:r>
            <a:endParaRPr lang="en-US" altLang="zh-CN" sz="2000" dirty="0">
              <a:solidFill>
                <a:srgbClr val="4E7B8C"/>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60</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维护</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98420" y="1590675"/>
            <a:ext cx="7720330" cy="1113155"/>
          </a:xfrm>
          <a:prstGeom prst="rect">
            <a:avLst/>
          </a:prstGeom>
          <a:solidFill>
            <a:srgbClr val="3A778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宋体" panose="02010600030101010101" pitchFamily="2" charset="-122"/>
              <a:ea typeface="宋体" panose="02010600030101010101" pitchFamily="2" charset="-122"/>
              <a:cs typeface="汉仪中黑简" panose="02010600000101010101" charset="-122"/>
            </a:endParaRPr>
          </a:p>
        </p:txBody>
      </p:sp>
      <p:sp>
        <p:nvSpPr>
          <p:cNvPr id="22" name="文本框 21"/>
          <p:cNvSpPr txBox="1"/>
          <p:nvPr/>
        </p:nvSpPr>
        <p:spPr>
          <a:xfrm>
            <a:off x="2487295" y="1865630"/>
            <a:ext cx="7831455" cy="521970"/>
          </a:xfrm>
          <a:prstGeom prst="rect">
            <a:avLst/>
          </a:prstGeom>
          <a:noFill/>
        </p:spPr>
        <p:txBody>
          <a:bodyPr wrap="square" rtlCol="0" anchor="t">
            <a:spAutoFit/>
          </a:bodyPr>
          <a:lstStyle/>
          <a:p>
            <a:pPr algn="ctr"/>
            <a:r>
              <a:rPr lang="zh-CN" altLang="en-US" sz="2800" dirty="0">
                <a:solidFill>
                  <a:schemeClr val="bg1"/>
                </a:solidFill>
                <a:latin typeface="宋体" panose="02010600030101010101" pitchFamily="2" charset="-122"/>
                <a:ea typeface="宋体" panose="02010600030101010101" pitchFamily="2" charset="-122"/>
                <a:cs typeface="汉仪中黑简" panose="02010600000101010101" charset="-122"/>
              </a:rPr>
              <a:t>UML与开发语言的区别?</a:t>
            </a:r>
          </a:p>
        </p:txBody>
      </p:sp>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6" name="矩形 15"/>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宋体" panose="02010600030101010101" pitchFamily="2" charset="-122"/>
              <a:ea typeface="宋体" panose="02010600030101010101" pitchFamily="2" charset="-122"/>
              <a:cs typeface="汉仪中黑简" panose="02010600000101010101" charset="-122"/>
            </a:endParaRPr>
          </a:p>
        </p:txBody>
      </p:sp>
      <p:sp>
        <p:nvSpPr>
          <p:cNvPr id="14" name="灯片编号占位符 115"/>
          <p:cNvSpPr>
            <a:spLocks noGrp="1"/>
          </p:cNvSpPr>
          <p:nvPr/>
        </p:nvSpPr>
        <p:spPr>
          <a:xfrm>
            <a:off x="8591550" y="6377305"/>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61</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5" name="矩形 14"/>
          <p:cNvSpPr/>
          <p:nvPr/>
        </p:nvSpPr>
        <p:spPr>
          <a:xfrm>
            <a:off x="1083946" y="1073785"/>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rPr>
              <a:t>问题</a:t>
            </a:r>
            <a:r>
              <a:rPr lang="en-US" altLang="zh-CN" sz="2800" dirty="0">
                <a:solidFill>
                  <a:srgbClr val="3A778E"/>
                </a:solidFill>
                <a:latin typeface="宋体" panose="02010600030101010101" pitchFamily="2" charset="-122"/>
                <a:ea typeface="宋体" panose="02010600030101010101" pitchFamily="2" charset="-122"/>
                <a:cs typeface="汉仪中黑简" panose="02010600000101010101" charset="-122"/>
              </a:rPr>
              <a:t>5</a:t>
            </a:r>
            <a:endParaRPr lang="zh-CN" altLang="en-US" sz="2800"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2" name="椭圆 1"/>
          <p:cNvSpPr/>
          <p:nvPr/>
        </p:nvSpPr>
        <p:spPr>
          <a:xfrm>
            <a:off x="3343275" y="5130800"/>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椭圆 2"/>
          <p:cNvSpPr/>
          <p:nvPr/>
        </p:nvSpPr>
        <p:spPr>
          <a:xfrm>
            <a:off x="5944235"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6" name="椭圆 5"/>
          <p:cNvSpPr/>
          <p:nvPr/>
        </p:nvSpPr>
        <p:spPr>
          <a:xfrm>
            <a:off x="8545830" y="5141595"/>
            <a:ext cx="1127125" cy="1127125"/>
          </a:xfrm>
          <a:prstGeom prst="ellipse">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9" name="图片 8" descr="battery"/>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02060" y="5372100"/>
            <a:ext cx="616585" cy="616585"/>
          </a:xfrm>
          <a:prstGeom prst="rect">
            <a:avLst/>
          </a:prstGeom>
        </p:spPr>
      </p:pic>
      <p:pic>
        <p:nvPicPr>
          <p:cNvPr id="11" name="图片 10" descr="hom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505" y="5396865"/>
            <a:ext cx="616585" cy="616585"/>
          </a:xfrm>
          <a:prstGeom prst="rect">
            <a:avLst/>
          </a:prstGeom>
        </p:spPr>
      </p:pic>
      <p:pic>
        <p:nvPicPr>
          <p:cNvPr id="13" name="图片 12" descr="mai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1100" y="5396865"/>
            <a:ext cx="616585" cy="616585"/>
          </a:xfrm>
          <a:prstGeom prst="rect">
            <a:avLst/>
          </a:prstGeom>
        </p:spPr>
      </p:pic>
      <p:pic>
        <p:nvPicPr>
          <p:cNvPr id="18" name="图片 17" descr="messag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8545" y="5386070"/>
            <a:ext cx="616585" cy="616585"/>
          </a:xfrm>
          <a:prstGeom prst="rect">
            <a:avLst/>
          </a:prstGeom>
        </p:spPr>
      </p:pic>
      <p:sp>
        <p:nvSpPr>
          <p:cNvPr id="8" name="文本框 7"/>
          <p:cNvSpPr txBox="1"/>
          <p:nvPr/>
        </p:nvSpPr>
        <p:spPr>
          <a:xfrm>
            <a:off x="2900045" y="3124835"/>
            <a:ext cx="7087235" cy="64516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UML是一种可视化建模语言,而不是可视化程序设计语言,它不能代替其他的程序设计语言;</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ML只是一种工具和程序设计的基础。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30905" y="1910080"/>
            <a:ext cx="5331460" cy="2304415"/>
            <a:chOff x="5563" y="3008"/>
            <a:chExt cx="8396" cy="3629"/>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06</a:t>
              </a:r>
            </a:p>
          </p:txBody>
        </p:sp>
        <p:sp>
          <p:nvSpPr>
            <p:cNvPr id="7" name="文本框 6"/>
            <p:cNvSpPr txBox="1"/>
            <p:nvPr/>
          </p:nvSpPr>
          <p:spPr>
            <a:xfrm>
              <a:off x="5563" y="5185"/>
              <a:ext cx="8396"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成员分工及评价</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宋体" panose="02010600030101010101" pitchFamily="2" charset="-122"/>
                <a:ea typeface="宋体" panose="02010600030101010101" pitchFamily="2" charset="-122"/>
                <a:cs typeface="汉仪中黑简" panose="02010600000101010101" charset="-122"/>
              </a:rPr>
              <a:t>06</a:t>
            </a:r>
          </a:p>
        </p:txBody>
      </p:sp>
      <p:sp>
        <p:nvSpPr>
          <p:cNvPr id="2" name="文本框 1"/>
          <p:cNvSpPr txBox="1"/>
          <p:nvPr/>
        </p:nvSpPr>
        <p:spPr>
          <a:xfrm>
            <a:off x="1575753" y="509905"/>
            <a:ext cx="9000000" cy="583565"/>
          </a:xfrm>
          <a:prstGeom prst="rect">
            <a:avLst/>
          </a:prstGeom>
          <a:noFill/>
        </p:spPr>
        <p:txBody>
          <a:bodyPr wrap="square" rtlCol="0">
            <a:spAutoFit/>
          </a:bodyPr>
          <a:lstStyle/>
          <a:p>
            <a:pPr algn="ctr"/>
            <a:r>
              <a:rPr lang="zh-CN" altLang="en-US" sz="3200" dirty="0">
                <a:latin typeface="宋体" panose="02010600030101010101" pitchFamily="2" charset="-122"/>
                <a:ea typeface="宋体" panose="02010600030101010101" pitchFamily="2" charset="-122"/>
                <a:cs typeface="汉仪中黑简" panose="02010600000101010101" charset="-122"/>
                <a:sym typeface="+mn-ea"/>
              </a:rPr>
              <a:t>小组里程碑评审</a:t>
            </a:r>
          </a:p>
        </p:txBody>
      </p:sp>
      <p:sp>
        <p:nvSpPr>
          <p:cNvPr id="6"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63</a:t>
            </a:fld>
            <a:endParaRPr lang="zh-CN" altLang="en-US" sz="140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5" name="矩形 4"/>
          <p:cNvSpPr/>
          <p:nvPr/>
        </p:nvSpPr>
        <p:spPr>
          <a:xfrm>
            <a:off x="766445" y="2554605"/>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100" name="文本框 99"/>
          <p:cNvSpPr txBox="1"/>
          <p:nvPr/>
        </p:nvSpPr>
        <p:spPr>
          <a:xfrm>
            <a:off x="181610" y="2186305"/>
            <a:ext cx="2499995" cy="368300"/>
          </a:xfrm>
          <a:prstGeom prst="rect">
            <a:avLst/>
          </a:prstGeom>
          <a:noFill/>
          <a:ln w="9525">
            <a:noFill/>
          </a:ln>
        </p:spPr>
        <p:txBody>
          <a:bodyPr wrap="square">
            <a:spAutoFit/>
          </a:bodyPr>
          <a:lstStyle/>
          <a:p>
            <a:pPr indent="0"/>
            <a:r>
              <a:rPr lang="zh-CN" b="0">
                <a:latin typeface="宋体" panose="02010600030101010101" pitchFamily="2" charset="-122"/>
                <a:ea typeface="宋体" panose="02010600030101010101" pitchFamily="2" charset="-122"/>
              </a:rPr>
              <a:t>每个组员的任务及绩效</a:t>
            </a:r>
            <a:endParaRPr lang="zh-CN" altLang="en-US" b="0">
              <a:latin typeface="宋体" panose="02010600030101010101" pitchFamily="2" charset="-122"/>
              <a:ea typeface="宋体" panose="02010600030101010101" pitchFamily="2" charset="-122"/>
            </a:endParaRPr>
          </a:p>
        </p:txBody>
      </p:sp>
      <p:sp>
        <p:nvSpPr>
          <p:cNvPr id="7" name="文本框 6"/>
          <p:cNvSpPr txBox="1"/>
          <p:nvPr/>
        </p:nvSpPr>
        <p:spPr>
          <a:xfrm>
            <a:off x="1798320" y="5636895"/>
            <a:ext cx="4069080" cy="506730"/>
          </a:xfrm>
          <a:prstGeom prst="rect">
            <a:avLst/>
          </a:prstGeom>
          <a:noFill/>
        </p:spPr>
        <p:txBody>
          <a:bodyPr wrap="none" rtlCol="0" anchor="t">
            <a:spAutoFit/>
          </a:bodyPr>
          <a:lstStyle/>
          <a:p>
            <a:pPr>
              <a:lnSpc>
                <a:spcPct val="150000"/>
              </a:lnSpc>
            </a:pPr>
            <a:r>
              <a:rPr lang="zh-CN" altLang="en-US" dirty="0">
                <a:solidFill>
                  <a:schemeClr val="tx1"/>
                </a:solidFill>
                <a:latin typeface="宋体" panose="02010600030101010101" pitchFamily="2" charset="-122"/>
                <a:ea typeface="宋体" panose="02010600030101010101" pitchFamily="2" charset="-122"/>
                <a:sym typeface="+mn-ea"/>
              </a:rPr>
              <a:t>小组成员参与积极性较高，态度认真。</a:t>
            </a:r>
          </a:p>
        </p:txBody>
      </p:sp>
      <p:sp>
        <p:nvSpPr>
          <p:cNvPr id="8" name="矩形 7"/>
          <p:cNvSpPr/>
          <p:nvPr/>
        </p:nvSpPr>
        <p:spPr>
          <a:xfrm>
            <a:off x="766445" y="6112510"/>
            <a:ext cx="720000" cy="7200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cs typeface="汉仪中黑简" panose="02010600000101010101" charset="-122"/>
            </a:endParaRPr>
          </a:p>
        </p:txBody>
      </p:sp>
      <p:sp>
        <p:nvSpPr>
          <p:cNvPr id="9" name="文本框 8"/>
          <p:cNvSpPr txBox="1"/>
          <p:nvPr/>
        </p:nvSpPr>
        <p:spPr>
          <a:xfrm>
            <a:off x="657225" y="5706110"/>
            <a:ext cx="939165" cy="368300"/>
          </a:xfrm>
          <a:prstGeom prst="rect">
            <a:avLst/>
          </a:prstGeom>
          <a:noFill/>
          <a:ln w="9525">
            <a:noFill/>
          </a:ln>
        </p:spPr>
        <p:txBody>
          <a:bodyPr wrap="square">
            <a:spAutoFit/>
          </a:bodyPr>
          <a:lstStyle/>
          <a:p>
            <a:pPr indent="0"/>
            <a:r>
              <a:rPr lang="zh-CN" b="0">
                <a:latin typeface="宋体" panose="02010600030101010101" pitchFamily="2" charset="-122"/>
                <a:ea typeface="宋体" panose="02010600030101010101" pitchFamily="2" charset="-122"/>
              </a:rPr>
              <a:t>评价：</a:t>
            </a:r>
          </a:p>
        </p:txBody>
      </p:sp>
      <p:pic>
        <p:nvPicPr>
          <p:cNvPr id="10" name="图片 9"/>
          <p:cNvPicPr>
            <a:picLocks noChangeAspect="1"/>
          </p:cNvPicPr>
          <p:nvPr/>
        </p:nvPicPr>
        <p:blipFill>
          <a:blip r:embed="rId2"/>
          <a:stretch>
            <a:fillRect/>
          </a:stretch>
        </p:blipFill>
        <p:spPr>
          <a:xfrm>
            <a:off x="2681605" y="1537970"/>
            <a:ext cx="7567295" cy="39649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30905" y="1910080"/>
            <a:ext cx="5331460" cy="2304415"/>
            <a:chOff x="5563" y="3008"/>
            <a:chExt cx="8396" cy="3629"/>
          </a:xfrm>
        </p:grpSpPr>
        <p:sp>
          <p:nvSpPr>
            <p:cNvPr id="9" name="圆角矩形 8"/>
            <p:cNvSpPr/>
            <p:nvPr/>
          </p:nvSpPr>
          <p:spPr>
            <a:xfrm>
              <a:off x="8910" y="3008"/>
              <a:ext cx="1701" cy="1701"/>
            </a:xfrm>
            <a:prstGeom prst="round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宋体" panose="02010600030101010101" pitchFamily="2" charset="-122"/>
                  <a:ea typeface="宋体" panose="02010600030101010101" pitchFamily="2" charset="-122"/>
                  <a:cs typeface="汉仪中黑简" panose="02010600000101010101" charset="-122"/>
                </a:rPr>
                <a:t>07</a:t>
              </a:r>
            </a:p>
          </p:txBody>
        </p:sp>
        <p:sp>
          <p:nvSpPr>
            <p:cNvPr id="7" name="文本框 6"/>
            <p:cNvSpPr txBox="1"/>
            <p:nvPr/>
          </p:nvSpPr>
          <p:spPr>
            <a:xfrm>
              <a:off x="5563" y="5185"/>
              <a:ext cx="8396" cy="1452"/>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宋体" panose="02010600030101010101" pitchFamily="2" charset="-122"/>
                  <a:ea typeface="宋体" panose="02010600030101010101" pitchFamily="2" charset="-122"/>
                  <a:cs typeface="汉仪中黑简" panose="02010600000101010101" charset="-122"/>
                </a:rPr>
                <a:t>参考资料</a:t>
              </a:r>
            </a:p>
          </p:txBody>
        </p:sp>
      </p:grpSp>
      <p:sp>
        <p:nvSpPr>
          <p:cNvPr id="8" name="矩形 7"/>
          <p:cNvSpPr/>
          <p:nvPr/>
        </p:nvSpPr>
        <p:spPr>
          <a:xfrm>
            <a:off x="-3810" y="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rot="5400000">
            <a:off x="6002190" y="-528718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
        <p:nvSpPr>
          <p:cNvPr id="12" name="矩形 11"/>
          <p:cNvSpPr/>
          <p:nvPr/>
        </p:nvSpPr>
        <p:spPr>
          <a:xfrm rot="10800000">
            <a:off x="-5080" y="6138000"/>
            <a:ext cx="12195175" cy="720000"/>
          </a:xfrm>
          <a:prstGeom prst="rect">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3" name="矩形 12"/>
          <p:cNvSpPr/>
          <p:nvPr/>
        </p:nvSpPr>
        <p:spPr>
          <a:xfrm rot="16200000">
            <a:off x="6002190" y="-49360"/>
            <a:ext cx="180000" cy="12194540"/>
          </a:xfrm>
          <a:prstGeom prst="rect">
            <a:avLst/>
          </a:prstGeom>
          <a:solidFill>
            <a:srgbClr val="8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2003392" y="574690"/>
            <a:ext cx="8185215" cy="648896"/>
          </a:xfrm>
          <a:prstGeom prst="rect">
            <a:avLst/>
          </a:prstGeom>
          <a:noFill/>
        </p:spPr>
        <p:txBody>
          <a:bodyPr wrap="square" lIns="90170" tIns="46990" rIns="90170" bIns="46990" rtlCol="0">
            <a:normAutofit/>
          </a:bodyPr>
          <a:lstStyle/>
          <a:p>
            <a:pPr marL="0" indent="0" algn="ctr">
              <a:lnSpc>
                <a:spcPct val="100000"/>
              </a:lnSpc>
              <a:spcBef>
                <a:spcPts val="0"/>
              </a:spcBef>
              <a:spcAft>
                <a:spcPts val="0"/>
              </a:spcAft>
              <a:buSzPct val="100000"/>
              <a:buNone/>
            </a:pPr>
            <a:r>
              <a:rPr lang="zh-CN" altLang="en-US" sz="3600" b="1" spc="300" dirty="0">
                <a:solidFill>
                  <a:sysClr val="windowText" lastClr="000000">
                    <a:lumMod val="75000"/>
                    <a:lumOff val="25000"/>
                  </a:sysClr>
                </a:solidFill>
                <a:latin typeface="宋体" panose="02010600030101010101" pitchFamily="2" charset="-122"/>
                <a:ea typeface="宋体" panose="02010600030101010101" pitchFamily="2" charset="-122"/>
                <a:sym typeface="+mn-ea"/>
              </a:rPr>
              <a:t>参考资料</a:t>
            </a:r>
          </a:p>
        </p:txBody>
      </p:sp>
      <p:sp>
        <p:nvSpPr>
          <p:cNvPr id="5" name="等腰三角形 4"/>
          <p:cNvSpPr/>
          <p:nvPr>
            <p:custDataLst>
              <p:tags r:id="rId3"/>
            </p:custDataLst>
          </p:nvPr>
        </p:nvSpPr>
        <p:spPr>
          <a:xfrm rot="5400000">
            <a:off x="-808008" y="2457251"/>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 name="等腰三角形 17"/>
          <p:cNvSpPr/>
          <p:nvPr>
            <p:custDataLst>
              <p:tags r:id="rId4"/>
            </p:custDataLst>
          </p:nvPr>
        </p:nvSpPr>
        <p:spPr>
          <a:xfrm rot="16200000" flipH="1">
            <a:off x="10990586" y="2457251"/>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5"/>
            </p:custDataLst>
          </p:nvPr>
        </p:nvSpPr>
        <p:spPr>
          <a:xfrm>
            <a:off x="1715770" y="2375535"/>
            <a:ext cx="8760460" cy="3343910"/>
          </a:xfrm>
          <a:prstGeom prst="rect">
            <a:avLst/>
          </a:prstGeom>
          <a:solidFill>
            <a:srgbClr val="FFFFFF"/>
          </a:solidFill>
          <a:ln w="12700">
            <a:solidFill>
              <a:srgbClr val="406898"/>
            </a:solid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6"/>
            </p:custDataLst>
          </p:nvPr>
        </p:nvSpPr>
        <p:spPr>
          <a:xfrm>
            <a:off x="2003425" y="2631440"/>
            <a:ext cx="8185150" cy="2656205"/>
          </a:xfrm>
          <a:prstGeom prst="rect">
            <a:avLst/>
          </a:prstGeom>
          <a:noFill/>
        </p:spPr>
        <p:txBody>
          <a:bodyPr wrap="square" lIns="90170" tIns="46990" rIns="90170" bIns="46990" rtlCol="0" anchor="ctr">
            <a:normAutofit lnSpcReduction="10000"/>
          </a:bodyPr>
          <a:lstStyle>
            <a:defPPr>
              <a:defRPr lang="zh-CN"/>
            </a:defPPr>
            <a:lvl1pPr fontAlgn="auto">
              <a:lnSpc>
                <a:spcPct val="130000"/>
              </a:lnSpc>
              <a:spcAft>
                <a:spcPts val="1000"/>
              </a:spcAft>
              <a:defRPr sz="1600" spc="150"/>
            </a:lvl1pPr>
          </a:lstStyle>
          <a:p>
            <a:pPr marL="0" lvl="1" indent="-271780" fontAlgn="ctr">
              <a:spcBef>
                <a:spcPts val="1000"/>
              </a:spcBef>
              <a:buClr>
                <a:sysClr val="windowText" lastClr="000000">
                  <a:lumMod val="75000"/>
                  <a:lumOff val="25000"/>
                </a:sysClr>
              </a:buClr>
              <a:buSzPct val="80000"/>
              <a:buFont typeface="Wingdings" panose="05000000000000000000" pitchFamily="2" charset="2"/>
              <a:buNone/>
            </a:pPr>
            <a:endParaRPr lang="en-US" altLang="zh-CN" sz="1600" dirty="0">
              <a:latin typeface="宋体" panose="02010600030101010101" pitchFamily="2" charset="-122"/>
              <a:ea typeface="宋体" panose="02010600030101010101" pitchFamily="2" charset="-122"/>
              <a:sym typeface="+mn-ea"/>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[1]Philippe </a:t>
            </a:r>
            <a:r>
              <a:rPr lang="en-US" altLang="zh-CN" sz="1600" dirty="0" err="1">
                <a:latin typeface="宋体" panose="02010600030101010101" pitchFamily="2" charset="-122"/>
                <a:ea typeface="宋体" panose="02010600030101010101" pitchFamily="2" charset="-122"/>
                <a:sym typeface="+mn-ea"/>
              </a:rPr>
              <a:t>Kruchten</a:t>
            </a:r>
            <a:r>
              <a:rPr lang="en-US" altLang="zh-CN" sz="1600" dirty="0">
                <a:latin typeface="宋体" panose="02010600030101010101" pitchFamily="2" charset="-122"/>
                <a:ea typeface="宋体" panose="02010600030101010101" pitchFamily="2" charset="-122"/>
                <a:sym typeface="+mn-ea"/>
              </a:rPr>
              <a:t>. Architectural Blueprints——The “4+1” View Model of Architecture. IEEE Software. 1995.(11):42-50</a:t>
            </a:r>
            <a:endParaRPr lang="zh-CN" altLang="en-US" sz="1600" dirty="0">
              <a:latin typeface="宋体" panose="02010600030101010101" pitchFamily="2" charset="-122"/>
              <a:ea typeface="宋体" panose="02010600030101010101" pitchFamily="2" charset="-122"/>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谭火彬</a:t>
            </a:r>
            <a:r>
              <a:rPr lang="en-US" altLang="zh-CN" sz="1600" dirty="0">
                <a:latin typeface="宋体" panose="02010600030101010101" pitchFamily="2" charset="-122"/>
                <a:ea typeface="宋体" panose="02010600030101010101" pitchFamily="2" charset="-122"/>
                <a:sym typeface="+mn-ea"/>
              </a:rPr>
              <a:t>.UML2</a:t>
            </a:r>
            <a:r>
              <a:rPr lang="zh-CN" altLang="en-US" sz="1600" dirty="0">
                <a:latin typeface="宋体" panose="02010600030101010101" pitchFamily="2" charset="-122"/>
                <a:ea typeface="宋体" panose="02010600030101010101" pitchFamily="2" charset="-122"/>
                <a:sym typeface="+mn-ea"/>
              </a:rPr>
              <a:t>面向对象分析与设计（第</a:t>
            </a:r>
            <a:r>
              <a:rPr lang="en-US" altLang="zh-CN" sz="1600" dirty="0">
                <a:latin typeface="宋体" panose="02010600030101010101" pitchFamily="2" charset="-122"/>
                <a:ea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sym typeface="+mn-ea"/>
              </a:rPr>
              <a:t>版）</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清华大学出版社</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北京</a:t>
            </a:r>
            <a:r>
              <a:rPr lang="en-US" altLang="zh-CN" sz="1600" dirty="0">
                <a:latin typeface="宋体" panose="02010600030101010101" pitchFamily="2" charset="-122"/>
                <a:ea typeface="宋体" panose="02010600030101010101" pitchFamily="2" charset="-122"/>
                <a:sym typeface="+mn-ea"/>
              </a:rPr>
              <a:t>,2019:35.</a:t>
            </a: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r>
              <a:rPr lang="en-US" altLang="zh-CN" sz="1600" dirty="0">
                <a:latin typeface="宋体" panose="02010600030101010101" pitchFamily="2" charset="-122"/>
                <a:ea typeface="宋体" panose="02010600030101010101" pitchFamily="2" charset="-122"/>
                <a:sym typeface="+mn-ea"/>
              </a:rPr>
              <a:t>[3]</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sym typeface="+mn-ea"/>
              </a:rPr>
              <a:t> </a:t>
            </a:r>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sym typeface="+mn-ea"/>
              </a:rPr>
              <a:t>组装</a:t>
            </a:r>
            <a:r>
              <a:rPr lang="zh-CN" altLang="en-US" sz="1600" kern="100" dirty="0">
                <a:latin typeface="宋体" panose="02010600030101010101" pitchFamily="2" charset="-122"/>
                <a:ea typeface="宋体" panose="02010600030101010101" pitchFamily="2" charset="-122"/>
                <a:cs typeface="Times New Roman" panose="02020603050405020304" pitchFamily="18" charset="0"/>
                <a:sym typeface="+mn-ea"/>
              </a:rPr>
              <a:t>连接件</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使用策略</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CSDN</a:t>
            </a:r>
            <a:r>
              <a:rPr lang="zh-CN"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博客参考</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hlinkClick r:id="rId10">
                  <a:extLst>
                    <a:ext uri="{A12FA001-AC4F-418D-AE19-62706E023703}">
                      <ahyp:hlinkClr xmlns:ahyp="http://schemas.microsoft.com/office/drawing/2018/hyperlinkcolor" val="tx"/>
                    </a:ext>
                  </a:extLst>
                </a:hlinkClick>
              </a:rPr>
              <a:t>https://blog.csdn.net/weixin_43962465/article/details/85267234</a:t>
            </a:r>
            <a:r>
              <a:rPr lang="en-US" altLang="zh-CN" sz="1600" kern="100" dirty="0">
                <a:latin typeface="宋体" panose="02010600030101010101" pitchFamily="2" charset="-122"/>
                <a:ea typeface="宋体" panose="02010600030101010101" pitchFamily="2" charset="-122"/>
                <a:cs typeface="Times New Roman" panose="02020603050405020304" pitchFamily="18" charset="0"/>
                <a:sym typeface="+mn-ea"/>
              </a:rPr>
              <a:t> 2022.03.12</a:t>
            </a:r>
            <a:endParaRPr lang="zh-CN" altLang="en-US" sz="1600" kern="100" dirty="0">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[4] jasonsix.UML行为建模图———</a:t>
            </a:r>
            <a:r>
              <a:rPr lang="en-US" altLang="zh-CN" kern="100" dirty="0" err="1">
                <a:latin typeface="宋体" panose="02010600030101010101" pitchFamily="2" charset="-122"/>
                <a:ea typeface="宋体" panose="02010600030101010101" pitchFamily="2" charset="-122"/>
                <a:cs typeface="Times New Roman" panose="02020603050405020304" pitchFamily="18" charset="0"/>
                <a:sym typeface="+mn-ea"/>
              </a:rPr>
              <a:t>交互概览图</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hlinkClick r:id="rId11">
                  <a:extLst>
                    <a:ext uri="{A12FA001-AC4F-418D-AE19-62706E023703}">
                      <ahyp:hlinkClr xmlns:ahyp="http://schemas.microsoft.com/office/drawing/2018/hyperlinkcolor" val="tx"/>
                    </a:ext>
                  </a:extLst>
                </a:hlinkClick>
              </a:rPr>
              <a:t>https://blog.csdn.net/jasonsix/article/details/52564350</a:t>
            </a:r>
            <a:r>
              <a:rPr lang="en-US" altLang="zh-CN" kern="100" dirty="0">
                <a:latin typeface="宋体" panose="02010600030101010101" pitchFamily="2" charset="-122"/>
                <a:ea typeface="宋体" panose="02010600030101010101" pitchFamily="2" charset="-122"/>
                <a:cs typeface="Times New Roman" panose="02020603050405020304" pitchFamily="18" charset="0"/>
                <a:sym typeface="+mn-ea"/>
              </a:rPr>
              <a:t> 2022.03.12</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lvl="1" indent="-271780" fontAlgn="ctr">
              <a:spcBef>
                <a:spcPts val="1000"/>
              </a:spcBef>
              <a:buClr>
                <a:sysClr val="windowText" lastClr="000000">
                  <a:lumMod val="75000"/>
                  <a:lumOff val="25000"/>
                </a:sysClr>
              </a:buClr>
              <a:buSzPct val="80000"/>
              <a:buFont typeface="Wingdings" panose="05000000000000000000" pitchFamily="2" charset="2"/>
              <a:buNone/>
            </a:pPr>
            <a:endParaRPr lang="zh-CN" altLang="en-US" sz="1600" dirty="0">
              <a:solidFill>
                <a:sysClr val="windowText" lastClr="000000">
                  <a:lumMod val="75000"/>
                  <a:lumOff val="25000"/>
                </a:sysClr>
              </a:solidFill>
              <a:latin typeface="宋体" panose="02010600030101010101" pitchFamily="2" charset="-122"/>
              <a:ea typeface="宋体" panose="02010600030101010101" pitchFamily="2" charset="-122"/>
            </a:endParaRPr>
          </a:p>
        </p:txBody>
      </p:sp>
      <p:sp>
        <p:nvSpPr>
          <p:cNvPr id="10" name="等腰三角形 9"/>
          <p:cNvSpPr/>
          <p:nvPr>
            <p:custDataLst>
              <p:tags r:id="rId7"/>
            </p:custDataLst>
          </p:nvPr>
        </p:nvSpPr>
        <p:spPr>
          <a:xfrm rot="5400000">
            <a:off x="-808008" y="4845469"/>
            <a:ext cx="2009422" cy="393405"/>
          </a:xfrm>
          <a:prstGeom prst="triangle">
            <a:avLst/>
          </a:prstGeom>
          <a:solidFill>
            <a:srgbClr val="82B1C0"/>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 name="等腰三角形 18"/>
          <p:cNvSpPr/>
          <p:nvPr>
            <p:custDataLst>
              <p:tags r:id="rId8"/>
            </p:custDataLst>
          </p:nvPr>
        </p:nvSpPr>
        <p:spPr>
          <a:xfrm rot="16200000" flipH="1">
            <a:off x="10990586" y="4845469"/>
            <a:ext cx="2009422" cy="393405"/>
          </a:xfrm>
          <a:prstGeom prst="triangle">
            <a:avLst/>
          </a:prstGeom>
          <a:solidFill>
            <a:srgbClr val="3A778E"/>
          </a:solidFill>
          <a:ln>
            <a:noFill/>
          </a:ln>
        </p:spPr>
        <p:style>
          <a:lnRef idx="2">
            <a:srgbClr val="406898">
              <a:shade val="50000"/>
            </a:srgbClr>
          </a:lnRef>
          <a:fillRef idx="1">
            <a:srgbClr val="406898"/>
          </a:fillRef>
          <a:effectRef idx="0">
            <a:srgbClr val="406898"/>
          </a:effectRef>
          <a:fontRef idx="minor">
            <a:sysClr val="window" lastClr="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矩形 19"/>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宋体" panose="02010600030101010101" pitchFamily="2" charset="-122"/>
              <a:ea typeface="宋体" panose="02010600030101010101" pitchFamily="2" charset="-122"/>
              <a:cs typeface="汉仪中黑简" panose="02010600000101010101" charset="-122"/>
            </a:endParaRPr>
          </a:p>
        </p:txBody>
      </p:sp>
      <p:sp>
        <p:nvSpPr>
          <p:cNvPr id="21" name="矩形 20"/>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07</a:t>
            </a:r>
          </a:p>
        </p:txBody>
      </p:sp>
      <p:sp>
        <p:nvSpPr>
          <p:cNvPr id="3" name="灯片编号占位符 115"/>
          <p:cNvSpPr>
            <a:spLocks noGrp="1"/>
          </p:cNvSpPr>
          <p:nvPr/>
        </p:nvSpPr>
        <p:spPr>
          <a:xfrm>
            <a:off x="8737600" y="6483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65</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775450"/>
          </a:xfrm>
          <a:prstGeom prst="rect">
            <a:avLst/>
          </a:prstGeom>
          <a:solidFill>
            <a:srgbClr val="90A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pic>
        <p:nvPicPr>
          <p:cNvPr id="13" name="内容占位符 12" descr="pexels-pixabay-290595"/>
          <p:cNvPicPr>
            <a:picLocks noChangeAspect="1"/>
          </p:cNvPicPr>
          <p:nvPr/>
        </p:nvPicPr>
        <p:blipFill>
          <a:blip r:embed="rId2"/>
          <a:srcRect r="7400" b="43223"/>
          <a:stretch>
            <a:fillRect/>
          </a:stretch>
        </p:blipFill>
        <p:spPr>
          <a:xfrm>
            <a:off x="-4445" y="2971800"/>
            <a:ext cx="12196445" cy="3886200"/>
          </a:xfrm>
          <a:prstGeom prst="rect">
            <a:avLst/>
          </a:prstGeom>
        </p:spPr>
      </p:pic>
      <p:sp>
        <p:nvSpPr>
          <p:cNvPr id="2" name="矩形: 圆角 3"/>
          <p:cNvSpPr/>
          <p:nvPr/>
        </p:nvSpPr>
        <p:spPr>
          <a:xfrm rot="20610464">
            <a:off x="228354" y="-1727227"/>
            <a:ext cx="12212760" cy="6911495"/>
          </a:xfrm>
          <a:custGeom>
            <a:avLst/>
            <a:gdLst>
              <a:gd name="adj" fmla="val 1852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34" h="10885">
                <a:moveTo>
                  <a:pt x="17624" y="10884"/>
                </a:moveTo>
                <a:lnTo>
                  <a:pt x="2968" y="10884"/>
                </a:lnTo>
                <a:cubicBezTo>
                  <a:pt x="1302" y="10935"/>
                  <a:pt x="-41" y="9410"/>
                  <a:pt x="0" y="7916"/>
                </a:cubicBezTo>
                <a:lnTo>
                  <a:pt x="0" y="2782"/>
                </a:lnTo>
                <a:lnTo>
                  <a:pt x="824" y="0"/>
                </a:lnTo>
                <a:lnTo>
                  <a:pt x="19233" y="5450"/>
                </a:lnTo>
                <a:lnTo>
                  <a:pt x="17624" y="10884"/>
                </a:lnTo>
                <a:close/>
              </a:path>
            </a:pathLst>
          </a:custGeom>
          <a:solidFill>
            <a:srgbClr val="4E7B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17" name="矩形 16"/>
          <p:cNvSpPr/>
          <p:nvPr/>
        </p:nvSpPr>
        <p:spPr>
          <a:xfrm>
            <a:off x="8369300" y="3547745"/>
            <a:ext cx="553085" cy="55308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20" name="矩形 19"/>
          <p:cNvSpPr/>
          <p:nvPr/>
        </p:nvSpPr>
        <p:spPr>
          <a:xfrm>
            <a:off x="1158875" y="1619250"/>
            <a:ext cx="327025" cy="32702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3" name="文本框 2"/>
          <p:cNvSpPr txBox="1"/>
          <p:nvPr/>
        </p:nvSpPr>
        <p:spPr>
          <a:xfrm>
            <a:off x="1501775" y="1945640"/>
            <a:ext cx="9461500" cy="922020"/>
          </a:xfrm>
          <a:prstGeom prst="rect">
            <a:avLst/>
          </a:prstGeom>
          <a:noFill/>
        </p:spPr>
        <p:txBody>
          <a:bodyPr wrap="square" rtlCol="0">
            <a:spAutoFit/>
          </a:bodyPr>
          <a:lstStyle/>
          <a:p>
            <a:r>
              <a:rPr lang="en-US" altLang="zh-CN" sz="5400" dirty="0">
                <a:solidFill>
                  <a:schemeClr val="bg1"/>
                </a:solidFill>
                <a:latin typeface="宋体" panose="02010600030101010101" pitchFamily="2" charset="-122"/>
                <a:ea typeface="宋体" panose="02010600030101010101" pitchFamily="2" charset="-122"/>
                <a:cs typeface="汉仪中黑简" panose="02010600000101010101" charset="-122"/>
              </a:rPr>
              <a:t>THANKS FOR LISTENING</a:t>
            </a:r>
          </a:p>
        </p:txBody>
      </p:sp>
      <p:cxnSp>
        <p:nvCxnSpPr>
          <p:cNvPr id="9" name="直接连接符 8"/>
          <p:cNvCxnSpPr/>
          <p:nvPr/>
        </p:nvCxnSpPr>
        <p:spPr>
          <a:xfrm>
            <a:off x="1616393" y="3240405"/>
            <a:ext cx="254825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03</a:t>
            </a:r>
          </a:p>
        </p:txBody>
      </p:sp>
      <p:sp>
        <p:nvSpPr>
          <p:cNvPr id="68" name="MH_Other_1"/>
          <p:cNvSpPr/>
          <p:nvPr>
            <p:custDataLst>
              <p:tags r:id="rId1"/>
            </p:custDataLst>
          </p:nvPr>
        </p:nvSpPr>
        <p:spPr>
          <a:xfrm>
            <a:off x="859310" y="1811887"/>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01</a:t>
            </a:r>
          </a:p>
        </p:txBody>
      </p:sp>
      <p:sp>
        <p:nvSpPr>
          <p:cNvPr id="69" name="MH_SubTitle_1"/>
          <p:cNvSpPr>
            <a:spLocks noChangeArrowheads="1"/>
          </p:cNvSpPr>
          <p:nvPr>
            <p:custDataLst>
              <p:tags r:id="rId2"/>
            </p:custDataLst>
          </p:nvPr>
        </p:nvSpPr>
        <p:spPr bwMode="auto">
          <a:xfrm>
            <a:off x="1161339" y="1906609"/>
            <a:ext cx="4680863" cy="740034"/>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rPr>
              <a:t>UML</a:t>
            </a:r>
            <a:r>
              <a:rPr lang="zh-CN" altLang="en-US" sz="2000" dirty="0">
                <a:latin typeface="宋体" panose="02010600030101010101" pitchFamily="2" charset="-122"/>
                <a:ea typeface="宋体" panose="02010600030101010101" pitchFamily="2" charset="-122"/>
                <a:cs typeface="汉仪中黑简" panose="02010600000101010101" charset="-122"/>
              </a:rPr>
              <a:t>统一了 </a:t>
            </a:r>
            <a:r>
              <a:rPr lang="en-US" altLang="zh-CN" sz="2000" dirty="0" err="1">
                <a:latin typeface="宋体" panose="02010600030101010101" pitchFamily="2" charset="-122"/>
                <a:ea typeface="宋体" panose="02010600030101010101" pitchFamily="2" charset="-122"/>
                <a:cs typeface="汉仪中黑简" panose="02010600000101010101" charset="-122"/>
              </a:rPr>
              <a:t>Booch</a:t>
            </a:r>
            <a:r>
              <a:rPr lang="zh-CN" altLang="en-US" sz="2000" dirty="0">
                <a:latin typeface="宋体" panose="02010600030101010101" pitchFamily="2" charset="-122"/>
                <a:ea typeface="宋体" panose="02010600030101010101" pitchFamily="2" charset="-122"/>
                <a:cs typeface="汉仪中黑简" panose="02010600000101010101" charset="-122"/>
              </a:rPr>
              <a:t>、</a:t>
            </a:r>
            <a:r>
              <a:rPr lang="en-US" altLang="zh-CN" sz="2000" dirty="0">
                <a:latin typeface="宋体" panose="02010600030101010101" pitchFamily="2" charset="-122"/>
                <a:ea typeface="宋体" panose="02010600030101010101" pitchFamily="2" charset="-122"/>
                <a:cs typeface="汉仪中黑简" panose="02010600000101010101" charset="-122"/>
              </a:rPr>
              <a:t>OMT</a:t>
            </a:r>
            <a:r>
              <a:rPr lang="zh-CN" altLang="en-US" sz="2000" dirty="0">
                <a:latin typeface="宋体" panose="02010600030101010101" pitchFamily="2" charset="-122"/>
                <a:ea typeface="宋体" panose="02010600030101010101" pitchFamily="2" charset="-122"/>
                <a:cs typeface="汉仪中黑简" panose="02010600000101010101" charset="-122"/>
              </a:rPr>
              <a:t>和</a:t>
            </a:r>
            <a:r>
              <a:rPr lang="en-US" altLang="zh-CN" sz="2000" dirty="0">
                <a:latin typeface="宋体" panose="02010600030101010101" pitchFamily="2" charset="-122"/>
                <a:ea typeface="宋体" panose="02010600030101010101" pitchFamily="2" charset="-122"/>
                <a:cs typeface="汉仪中黑简" panose="02010600000101010101" charset="-122"/>
              </a:rPr>
              <a:t>OOSE</a:t>
            </a:r>
            <a:r>
              <a:rPr lang="zh-CN" altLang="en-US" sz="2000" dirty="0">
                <a:latin typeface="宋体" panose="02010600030101010101" pitchFamily="2" charset="-122"/>
                <a:ea typeface="宋体" panose="02010600030101010101" pitchFamily="2" charset="-122"/>
                <a:cs typeface="汉仪中黑简" panose="02010600000101010101" charset="-122"/>
              </a:rPr>
              <a:t>等方法中的基本概念和符号。</a:t>
            </a:r>
          </a:p>
        </p:txBody>
      </p:sp>
      <p:sp>
        <p:nvSpPr>
          <p:cNvPr id="72" name="MH_Other_1"/>
          <p:cNvSpPr/>
          <p:nvPr>
            <p:custDataLst>
              <p:tags r:id="rId3"/>
            </p:custDataLst>
          </p:nvPr>
        </p:nvSpPr>
        <p:spPr>
          <a:xfrm>
            <a:off x="859309" y="288334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02</a:t>
            </a:r>
          </a:p>
        </p:txBody>
      </p:sp>
      <p:sp>
        <p:nvSpPr>
          <p:cNvPr id="73" name="MH_SubTitle_1"/>
          <p:cNvSpPr>
            <a:spLocks noChangeArrowheads="1"/>
          </p:cNvSpPr>
          <p:nvPr>
            <p:custDataLst>
              <p:tags r:id="rId4"/>
            </p:custDataLst>
          </p:nvPr>
        </p:nvSpPr>
        <p:spPr bwMode="auto">
          <a:xfrm>
            <a:off x="1161339" y="2974769"/>
            <a:ext cx="4680871" cy="707628"/>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吸取了面向对象领域中各种优秀的思想，其中也包括非</a:t>
            </a:r>
            <a:r>
              <a:rPr lang="en-US" altLang="zh-CN" sz="2000" dirty="0">
                <a:latin typeface="宋体" panose="02010600030101010101" pitchFamily="2" charset="-122"/>
                <a:ea typeface="宋体" panose="02010600030101010101" pitchFamily="2" charset="-122"/>
                <a:cs typeface="汉仪中黑简" panose="02010600000101010101" charset="-122"/>
                <a:sym typeface="+mn-ea"/>
              </a:rPr>
              <a:t>OO</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方法的影响。</a:t>
            </a:r>
            <a:endPar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sym typeface="+mn-ea"/>
            </a:endParaRPr>
          </a:p>
        </p:txBody>
      </p:sp>
      <p:sp>
        <p:nvSpPr>
          <p:cNvPr id="74" name="MH_Other_1"/>
          <p:cNvSpPr/>
          <p:nvPr>
            <p:custDataLst>
              <p:tags r:id="rId5"/>
            </p:custDataLst>
          </p:nvPr>
        </p:nvSpPr>
        <p:spPr>
          <a:xfrm>
            <a:off x="841980" y="3940379"/>
            <a:ext cx="2251075" cy="334963"/>
          </a:xfrm>
          <a:prstGeom prst="round2SameRect">
            <a:avLst>
              <a:gd name="adj1" fmla="val 19408"/>
              <a:gd name="adj2" fmla="val 0"/>
            </a:avLst>
          </a:prstGeom>
          <a:solidFill>
            <a:srgbClr val="3A778E"/>
          </a:solidFill>
        </p:spPr>
        <p:txBody>
          <a:bodyPr lIns="36000" tIns="0" bIns="0" anchor="ctr"/>
          <a:lstStyle/>
          <a:p>
            <a:pPr algn="just" fontAlgn="auto">
              <a:spcBef>
                <a:spcPts val="0"/>
              </a:spcBef>
              <a:spcAft>
                <a:spcPts val="0"/>
              </a:spcAft>
              <a:defRPr/>
            </a:pPr>
            <a:r>
              <a:rPr lang="en-US" altLang="zh-CN" dirty="0">
                <a:solidFill>
                  <a:srgbClr val="FFFFFF"/>
                </a:solidFill>
                <a:latin typeface="宋体" panose="02010600030101010101" pitchFamily="2" charset="-122"/>
                <a:ea typeface="宋体" panose="02010600030101010101" pitchFamily="2" charset="-122"/>
                <a:cs typeface="汉仪中黑简" panose="02010600000101010101" charset="-122"/>
              </a:rPr>
              <a:t>03</a:t>
            </a:r>
          </a:p>
        </p:txBody>
      </p:sp>
      <p:sp>
        <p:nvSpPr>
          <p:cNvPr id="75" name="MH_SubTitle_1"/>
          <p:cNvSpPr>
            <a:spLocks noChangeArrowheads="1"/>
          </p:cNvSpPr>
          <p:nvPr>
            <p:custDataLst>
              <p:tags r:id="rId6"/>
            </p:custDataLst>
          </p:nvPr>
        </p:nvSpPr>
        <p:spPr bwMode="auto">
          <a:xfrm>
            <a:off x="1161339" y="4025794"/>
            <a:ext cx="4680937" cy="499095"/>
          </a:xfrm>
          <a:prstGeom prst="rect">
            <a:avLst/>
          </a:prstGeom>
          <a:solidFill>
            <a:srgbClr val="FFFFFF"/>
          </a:solidFill>
          <a:ln w="9525">
            <a:solidFill>
              <a:schemeClr val="tx2">
                <a:lumMod val="50000"/>
              </a:schemeClr>
            </a:solidFill>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en-US" altLang="zh-CN" sz="20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2000" dirty="0">
                <a:latin typeface="宋体" panose="02010600030101010101" pitchFamily="2" charset="-122"/>
                <a:ea typeface="宋体" panose="02010600030101010101" pitchFamily="2" charset="-122"/>
                <a:cs typeface="汉仪中黑简" panose="02010600000101010101" charset="-122"/>
                <a:sym typeface="+mn-ea"/>
              </a:rPr>
              <a:t>在演变过程中还提出了一些新的概念。</a:t>
            </a:r>
          </a:p>
        </p:txBody>
      </p:sp>
      <p:cxnSp>
        <p:nvCxnSpPr>
          <p:cNvPr id="3" name="直接连接符 2"/>
          <p:cNvCxnSpPr/>
          <p:nvPr/>
        </p:nvCxnSpPr>
        <p:spPr>
          <a:xfrm>
            <a:off x="6027420" y="1863468"/>
            <a:ext cx="0" cy="4177433"/>
          </a:xfrm>
          <a:prstGeom prst="line">
            <a:avLst/>
          </a:prstGeom>
          <a:ln w="38100">
            <a:solidFill>
              <a:srgbClr val="608385"/>
            </a:solidFill>
            <a:prstDash val="sysDash"/>
          </a:ln>
          <a:effectLst/>
        </p:spPr>
        <p:style>
          <a:lnRef idx="1">
            <a:schemeClr val="accent1"/>
          </a:lnRef>
          <a:fillRef idx="0">
            <a:schemeClr val="accent1"/>
          </a:fillRef>
          <a:effectRef idx="0">
            <a:schemeClr val="accent1"/>
          </a:effectRef>
          <a:fontRef idx="minor">
            <a:schemeClr val="tx1"/>
          </a:fontRef>
        </p:style>
      </p:cxnSp>
      <p:sp>
        <p:nvSpPr>
          <p:cNvPr id="5" name="六边形 4"/>
          <p:cNvSpPr/>
          <p:nvPr/>
        </p:nvSpPr>
        <p:spPr>
          <a:xfrm>
            <a:off x="7574280" y="268033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宋体" panose="02010600030101010101" pitchFamily="2" charset="-122"/>
                <a:ea typeface="宋体" panose="02010600030101010101" pitchFamily="2" charset="-122"/>
                <a:cs typeface="汉仪中黑简" panose="02010600000101010101" charset="-122"/>
              </a:rPr>
              <a:t>UML</a:t>
            </a:r>
          </a:p>
        </p:txBody>
      </p:sp>
      <p:sp>
        <p:nvSpPr>
          <p:cNvPr id="6" name="六边形 5"/>
          <p:cNvSpPr/>
          <p:nvPr/>
        </p:nvSpPr>
        <p:spPr>
          <a:xfrm>
            <a:off x="7574280" y="408876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符号</a:t>
            </a:r>
          </a:p>
        </p:txBody>
      </p:sp>
      <p:sp>
        <p:nvSpPr>
          <p:cNvPr id="7" name="六边形 6"/>
          <p:cNvSpPr/>
          <p:nvPr/>
        </p:nvSpPr>
        <p:spPr>
          <a:xfrm>
            <a:off x="8865235" y="3387725"/>
            <a:ext cx="1492250" cy="1290320"/>
          </a:xfrm>
          <a:prstGeom prst="hexagon">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宋体" panose="02010600030101010101" pitchFamily="2" charset="-122"/>
                <a:ea typeface="宋体" panose="02010600030101010101" pitchFamily="2" charset="-122"/>
                <a:cs typeface="汉仪中黑简" panose="02010600000101010101" charset="-122"/>
              </a:rPr>
              <a:t>概念</a:t>
            </a:r>
          </a:p>
        </p:txBody>
      </p:sp>
      <p:sp>
        <p:nvSpPr>
          <p:cNvPr id="8" name="六边形 7"/>
          <p:cNvSpPr/>
          <p:nvPr/>
        </p:nvSpPr>
        <p:spPr>
          <a:xfrm>
            <a:off x="8865235" y="1955800"/>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9" name="六边形 8"/>
          <p:cNvSpPr/>
          <p:nvPr/>
        </p:nvSpPr>
        <p:spPr>
          <a:xfrm>
            <a:off x="10188575" y="408876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10" name="六边形 9"/>
          <p:cNvSpPr/>
          <p:nvPr/>
        </p:nvSpPr>
        <p:spPr>
          <a:xfrm>
            <a:off x="6290945" y="3387725"/>
            <a:ext cx="1492250" cy="1290320"/>
          </a:xfrm>
          <a:prstGeom prst="hexagon">
            <a:avLst/>
          </a:prstGeom>
          <a:solidFill>
            <a:schemeClr val="bg1"/>
          </a:solidFill>
          <a:ln>
            <a:solidFill>
              <a:srgbClr val="3A7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A778E"/>
                </a:solidFill>
                <a:latin typeface="宋体" panose="02010600030101010101" pitchFamily="2" charset="-122"/>
                <a:ea typeface="宋体" panose="02010600030101010101" pitchFamily="2" charset="-122"/>
                <a:cs typeface="汉仪中黑简" panose="02010600000101010101" charset="-122"/>
              </a:rPr>
              <a:t>PHOTO</a:t>
            </a:r>
          </a:p>
        </p:txBody>
      </p:sp>
      <p:sp>
        <p:nvSpPr>
          <p:cNvPr id="11" name="文本框 10"/>
          <p:cNvSpPr txBox="1"/>
          <p:nvPr/>
        </p:nvSpPr>
        <p:spPr>
          <a:xfrm>
            <a:off x="1562186" y="536237"/>
            <a:ext cx="9067628"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的特点</a:t>
            </a:r>
          </a:p>
        </p:txBody>
      </p:sp>
      <p:sp>
        <p:nvSpPr>
          <p:cNvPr id="4"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7</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22" name="MH_SubTitle_1"/>
          <p:cNvSpPr>
            <a:spLocks noChangeArrowheads="1"/>
          </p:cNvSpPr>
          <p:nvPr>
            <p:custDataLst>
              <p:tags r:id="rId7"/>
            </p:custDataLst>
          </p:nvPr>
        </p:nvSpPr>
        <p:spPr bwMode="auto">
          <a:xfrm>
            <a:off x="1161339" y="4510316"/>
            <a:ext cx="4680854" cy="1317409"/>
          </a:xfrm>
          <a:prstGeom prst="rect">
            <a:avLst/>
          </a:prstGeom>
          <a:solidFill>
            <a:srgbClr val="FFFFFF"/>
          </a:solidFill>
          <a:ln w="9525">
            <a:solidFill>
              <a:schemeClr val="tx2">
                <a:lumMod val="50000"/>
              </a:schemeClr>
            </a:solidFill>
            <a:prstDash val="dash"/>
            <a:miter lim="800000"/>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285750" indent="-285750" algn="l" fontAlgn="auto">
              <a:lnSpc>
                <a:spcPct val="120000"/>
              </a:lnSpc>
              <a:buFont typeface="Wingdings" panose="05000000000000000000" charset="0"/>
              <a:buChar char=""/>
            </a:pPr>
            <a:r>
              <a:rPr lang="zh-CN" altLang="en-US" sz="1400" dirty="0">
                <a:latin typeface="宋体" panose="02010600030101010101" pitchFamily="2" charset="-122"/>
                <a:ea typeface="宋体" panose="02010600030101010101" pitchFamily="2" charset="-122"/>
                <a:cs typeface="汉仪中黑简" panose="02010600000101010101" charset="-122"/>
                <a:sym typeface="+mn-ea"/>
              </a:rPr>
              <a:t>在</a:t>
            </a:r>
            <a:r>
              <a:rPr lang="en-US" altLang="zh-CN" sz="1400"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1400" dirty="0">
                <a:latin typeface="宋体" panose="02010600030101010101" pitchFamily="2" charset="-122"/>
                <a:ea typeface="宋体" panose="02010600030101010101" pitchFamily="2" charset="-122"/>
                <a:cs typeface="汉仪中黑简" panose="02010600000101010101" charset="-122"/>
                <a:sym typeface="+mn-ea"/>
              </a:rPr>
              <a:t>标准中新加了模板、职责、扩展机制、线程、过程、分布式、并发、模式、 合作、活动图等新概念，并清晰地区分类型、类和实例、细化、接口和组件概念。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4" name="矩形 3"/>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cs typeface="汉仪中黑简" panose="02010600000101010101" charset="-122"/>
              </a:rPr>
              <a:t>04</a:t>
            </a:r>
          </a:p>
        </p:txBody>
      </p:sp>
      <p:sp>
        <p:nvSpPr>
          <p:cNvPr id="46" name="灯片编号占位符 4"/>
          <p:cNvSpPr>
            <a:spLocks noGrp="1"/>
          </p:cNvSpPr>
          <p:nvPr/>
        </p:nvSpPr>
        <p:spPr>
          <a:xfrm>
            <a:off x="86106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mtClean="0">
                <a:latin typeface="宋体" panose="02010600030101010101" pitchFamily="2" charset="-122"/>
                <a:ea typeface="宋体" panose="02010600030101010101" pitchFamily="2" charset="-122"/>
                <a:cs typeface="汉仪中黑简" panose="02010600000101010101" charset="-122"/>
              </a:rPr>
              <a:t>8</a:t>
            </a:fld>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5" name="文本框 4"/>
          <p:cNvSpPr txBox="1"/>
          <p:nvPr/>
        </p:nvSpPr>
        <p:spPr>
          <a:xfrm>
            <a:off x="1575753" y="509905"/>
            <a:ext cx="9000000" cy="583565"/>
          </a:xfrm>
          <a:prstGeom prst="rect">
            <a:avLst/>
          </a:prstGeom>
          <a:noFill/>
        </p:spPr>
        <p:txBody>
          <a:bodyPr wrap="square" rtlCol="0">
            <a:spAutoFit/>
          </a:bodyPr>
          <a:lstStyle/>
          <a:p>
            <a:pPr algn="ctr"/>
            <a:r>
              <a:rPr lang="en-US" altLang="zh-CN" sz="3200" b="1" dirty="0">
                <a:latin typeface="宋体" panose="02010600030101010101" pitchFamily="2" charset="-122"/>
                <a:ea typeface="宋体" panose="02010600030101010101" pitchFamily="2" charset="-122"/>
                <a:cs typeface="汉仪中黑简" panose="02010600000101010101" charset="-122"/>
                <a:sym typeface="+mn-ea"/>
              </a:rPr>
              <a:t>UML</a:t>
            </a:r>
            <a:r>
              <a:rPr lang="zh-CN" altLang="en-US" sz="3200" b="1" dirty="0">
                <a:latin typeface="宋体" panose="02010600030101010101" pitchFamily="2" charset="-122"/>
                <a:ea typeface="宋体" panose="02010600030101010101" pitchFamily="2" charset="-122"/>
                <a:cs typeface="汉仪中黑简" panose="02010600000101010101" charset="-122"/>
                <a:sym typeface="+mn-ea"/>
              </a:rPr>
              <a:t>的组成</a:t>
            </a:r>
          </a:p>
        </p:txBody>
      </p:sp>
      <p:grpSp>
        <p:nvGrpSpPr>
          <p:cNvPr id="10" name="组合 9"/>
          <p:cNvGrpSpPr/>
          <p:nvPr/>
        </p:nvGrpSpPr>
        <p:grpSpPr>
          <a:xfrm>
            <a:off x="663320" y="2766850"/>
            <a:ext cx="2549744" cy="2185642"/>
            <a:chOff x="10269" y="4186"/>
            <a:chExt cx="8242" cy="3558"/>
          </a:xfrm>
        </p:grpSpPr>
        <p:grpSp>
          <p:nvGrpSpPr>
            <p:cNvPr id="11" name="组合 10"/>
            <p:cNvGrpSpPr/>
            <p:nvPr/>
          </p:nvGrpSpPr>
          <p:grpSpPr>
            <a:xfrm>
              <a:off x="10269" y="4186"/>
              <a:ext cx="8241" cy="1198"/>
              <a:chOff x="10269" y="4345"/>
              <a:chExt cx="8241" cy="1198"/>
            </a:xfrm>
          </p:grpSpPr>
          <p:sp>
            <p:nvSpPr>
              <p:cNvPr id="18" name="文本框 17"/>
              <p:cNvSpPr txBox="1"/>
              <p:nvPr/>
            </p:nvSpPr>
            <p:spPr>
              <a:xfrm>
                <a:off x="10269" y="504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事物是</a:t>
                </a:r>
                <a:r>
                  <a:rPr lang="en-US" altLang="zh-CN"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UML</a:t>
                </a:r>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中重要的组成部分。</a:t>
                </a:r>
              </a:p>
            </p:txBody>
          </p:sp>
          <p:sp>
            <p:nvSpPr>
              <p:cNvPr id="19" name="文本框 18"/>
              <p:cNvSpPr txBox="1"/>
              <p:nvPr/>
            </p:nvSpPr>
            <p:spPr>
              <a:xfrm>
                <a:off x="10360" y="4345"/>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事物</a:t>
                </a:r>
              </a:p>
            </p:txBody>
          </p:sp>
        </p:grpSp>
        <p:grpSp>
          <p:nvGrpSpPr>
            <p:cNvPr id="12" name="组合 11"/>
            <p:cNvGrpSpPr/>
            <p:nvPr/>
          </p:nvGrpSpPr>
          <p:grpSpPr>
            <a:xfrm>
              <a:off x="10269" y="5433"/>
              <a:ext cx="8242" cy="1127"/>
              <a:chOff x="10268" y="3527"/>
              <a:chExt cx="8242" cy="1127"/>
            </a:xfrm>
          </p:grpSpPr>
          <p:sp>
            <p:nvSpPr>
              <p:cNvPr id="16" name="文本框 15"/>
              <p:cNvSpPr txBox="1"/>
              <p:nvPr/>
            </p:nvSpPr>
            <p:spPr>
              <a:xfrm>
                <a:off x="10269" y="4155"/>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关系把元素紧密联系在一起。</a:t>
                </a:r>
              </a:p>
            </p:txBody>
          </p:sp>
          <p:sp>
            <p:nvSpPr>
              <p:cNvPr id="17" name="文本框 16"/>
              <p:cNvSpPr txBox="1"/>
              <p:nvPr/>
            </p:nvSpPr>
            <p:spPr>
              <a:xfrm>
                <a:off x="10268" y="3527"/>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关系</a:t>
                </a:r>
              </a:p>
            </p:txBody>
          </p:sp>
        </p:grpSp>
        <p:grpSp>
          <p:nvGrpSpPr>
            <p:cNvPr id="13" name="组合 12"/>
            <p:cNvGrpSpPr/>
            <p:nvPr/>
          </p:nvGrpSpPr>
          <p:grpSpPr>
            <a:xfrm>
              <a:off x="10269" y="6617"/>
              <a:ext cx="8241" cy="1127"/>
              <a:chOff x="10267" y="2646"/>
              <a:chExt cx="8241" cy="1127"/>
            </a:xfrm>
          </p:grpSpPr>
          <p:sp>
            <p:nvSpPr>
              <p:cNvPr id="14" name="文本框 13"/>
              <p:cNvSpPr txBox="1"/>
              <p:nvPr/>
            </p:nvSpPr>
            <p:spPr>
              <a:xfrm>
                <a:off x="10267" y="3274"/>
                <a:ext cx="8241" cy="499"/>
              </a:xfrm>
              <a:prstGeom prst="rect">
                <a:avLst/>
              </a:prstGeom>
              <a:noFill/>
            </p:spPr>
            <p:txBody>
              <a:bodyPr wrap="square" rtlCol="0" anchor="t">
                <a:spAutoFit/>
              </a:bodyPr>
              <a:lstStyle/>
              <a:p>
                <a:r>
                  <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图是很多有关系的组。</a:t>
                </a:r>
              </a:p>
            </p:txBody>
          </p:sp>
          <p:sp>
            <p:nvSpPr>
              <p:cNvPr id="15" name="文本框 14"/>
              <p:cNvSpPr txBox="1"/>
              <p:nvPr/>
            </p:nvSpPr>
            <p:spPr>
              <a:xfrm>
                <a:off x="10267" y="2646"/>
                <a:ext cx="2958" cy="649"/>
              </a:xfrm>
              <a:prstGeom prst="rect">
                <a:avLst/>
              </a:prstGeom>
              <a:noFill/>
            </p:spPr>
            <p:txBody>
              <a:bodyPr wrap="square" rtlCol="0" anchor="t">
                <a:spAutoFit/>
              </a:bodyPr>
              <a:lstStyle/>
              <a:p>
                <a:r>
                  <a:rPr lang="zh-CN" altLang="en-US" sz="2000" dirty="0">
                    <a:solidFill>
                      <a:schemeClr val="tx1"/>
                    </a:solidFill>
                    <a:latin typeface="宋体" panose="02010600030101010101" pitchFamily="2" charset="-122"/>
                    <a:ea typeface="宋体" panose="02010600030101010101" pitchFamily="2" charset="-122"/>
                    <a:cs typeface="汉仪中黑简" panose="02010600000101010101" charset="-122"/>
                  </a:rPr>
                  <a:t>图</a:t>
                </a:r>
              </a:p>
            </p:txBody>
          </p:sp>
        </p:grpSp>
      </p:grpSp>
      <p:sp>
        <p:nvSpPr>
          <p:cNvPr id="20" name="文本框 19"/>
          <p:cNvSpPr txBox="1"/>
          <p:nvPr/>
        </p:nvSpPr>
        <p:spPr>
          <a:xfrm>
            <a:off x="581497" y="1595293"/>
            <a:ext cx="2375550" cy="645160"/>
          </a:xfrm>
          <a:prstGeom prst="rect">
            <a:avLst/>
          </a:prstGeom>
          <a:noFill/>
        </p:spPr>
        <p:txBody>
          <a:bodyPr wrap="square" rtlCol="0" anchor="t">
            <a:spAutoFit/>
          </a:bodyPr>
          <a:lstStyle/>
          <a:p>
            <a:pPr marL="285750" indent="-285750" algn="ctr">
              <a:buFont typeface="Wingdings" panose="05000000000000000000" pitchFamily="2" charset="2"/>
              <a:buChar char="n"/>
            </a:pP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的组成主要有事物、图和关系。</a:t>
            </a:r>
          </a:p>
        </p:txBody>
      </p:sp>
      <p:pic>
        <p:nvPicPr>
          <p:cNvPr id="21" name="图片 20"/>
          <p:cNvPicPr>
            <a:picLocks noChangeAspect="1"/>
          </p:cNvPicPr>
          <p:nvPr/>
        </p:nvPicPr>
        <p:blipFill>
          <a:blip r:embed="rId2"/>
          <a:stretch>
            <a:fillRect/>
          </a:stretch>
        </p:blipFill>
        <p:spPr>
          <a:xfrm>
            <a:off x="3546421" y="1263543"/>
            <a:ext cx="7981950" cy="4924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03280" y="2714697"/>
            <a:ext cx="9585439" cy="3177487"/>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7" name="矩形 76"/>
          <p:cNvSpPr/>
          <p:nvPr/>
        </p:nvSpPr>
        <p:spPr>
          <a:xfrm>
            <a:off x="0" y="0"/>
            <a:ext cx="346710" cy="346710"/>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sp>
        <p:nvSpPr>
          <p:cNvPr id="78" name="矩形 77"/>
          <p:cNvSpPr/>
          <p:nvPr/>
        </p:nvSpPr>
        <p:spPr>
          <a:xfrm>
            <a:off x="346710" y="346710"/>
            <a:ext cx="814705" cy="814705"/>
          </a:xfrm>
          <a:prstGeom prst="rect">
            <a:avLst/>
          </a:prstGeom>
          <a:solidFill>
            <a:srgbClr val="82B1C0"/>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宋体" panose="02010600030101010101" pitchFamily="2" charset="-122"/>
                <a:ea typeface="宋体" panose="02010600030101010101" pitchFamily="2" charset="-122"/>
                <a:cs typeface="汉仪中黑简" panose="02010600000101010101" charset="-122"/>
              </a:rPr>
              <a:t>04</a:t>
            </a:r>
          </a:p>
        </p:txBody>
      </p:sp>
      <p:sp>
        <p:nvSpPr>
          <p:cNvPr id="114" name="文本框 113"/>
          <p:cNvSpPr txBox="1"/>
          <p:nvPr/>
        </p:nvSpPr>
        <p:spPr>
          <a:xfrm>
            <a:off x="1596000" y="509905"/>
            <a:ext cx="9000000" cy="58356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cs typeface="汉仪中黑简" panose="02010600000101010101" charset="-122"/>
              </a:rPr>
              <a:t>结构事物</a:t>
            </a:r>
          </a:p>
        </p:txBody>
      </p:sp>
      <p:sp>
        <p:nvSpPr>
          <p:cNvPr id="13" name="圆角矩形 12"/>
          <p:cNvSpPr/>
          <p:nvPr/>
        </p:nvSpPr>
        <p:spPr>
          <a:xfrm>
            <a:off x="676910" y="6668770"/>
            <a:ext cx="10838180" cy="189230"/>
          </a:xfrm>
          <a:prstGeom prst="roundRect">
            <a:avLst>
              <a:gd name="adj" fmla="val 40939"/>
            </a:avLst>
          </a:prstGeom>
          <a:solidFill>
            <a:srgbClr val="3A7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汉仪中黑简" panose="02010600000101010101" charset="-122"/>
            </a:endParaRPr>
          </a:p>
        </p:txBody>
      </p:sp>
      <p:grpSp>
        <p:nvGrpSpPr>
          <p:cNvPr id="30" name="组合 29"/>
          <p:cNvGrpSpPr/>
          <p:nvPr/>
        </p:nvGrpSpPr>
        <p:grpSpPr>
          <a:xfrm>
            <a:off x="1044575" y="1938111"/>
            <a:ext cx="9395817" cy="4839617"/>
            <a:chOff x="1352" y="4218"/>
            <a:chExt cx="8393" cy="2334"/>
          </a:xfrm>
        </p:grpSpPr>
        <p:cxnSp>
          <p:nvCxnSpPr>
            <p:cNvPr id="17" name="直接连接符 16"/>
            <p:cNvCxnSpPr/>
            <p:nvPr/>
          </p:nvCxnSpPr>
          <p:spPr>
            <a:xfrm flipH="1" flipV="1">
              <a:off x="1352" y="4218"/>
              <a:ext cx="18" cy="2334"/>
            </a:xfrm>
            <a:prstGeom prst="line">
              <a:avLst/>
            </a:prstGeom>
            <a:ln>
              <a:solidFill>
                <a:srgbClr val="60838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45" y="4669"/>
              <a:ext cx="7900" cy="1380"/>
            </a:xfrm>
            <a:prstGeom prst="rect">
              <a:avLst/>
            </a:prstGeom>
            <a:noFill/>
          </p:spPr>
          <p:txBody>
            <a:bodyPr wrap="square" rtlCol="0" anchor="t">
              <a:spAutoFit/>
            </a:bodyPr>
            <a:lstStyle/>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class</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）：类是对一组具有相同属性、操作、关系和语义的对象的抽象。</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Interface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）：接口是指类或组件提供特定服务的一组操作的集合。 </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协作（</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collaboration</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）：描述了一组事物间的相互作用的集合。</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Use Case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）：用例是对一组动作序列的描述，这些动作是系统对一个特定角色执行的。</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Component</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）：构件是物理上可替换的系统部分，它实现了一个接口集合。 也称为“组件”。</a:t>
              </a:r>
              <a:endPar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u"/>
              </a:pP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a:t>
              </a:r>
              <a:r>
                <a:rPr lang="en-US" altLang="zh-CN" sz="2000" b="1" dirty="0">
                  <a:solidFill>
                    <a:srgbClr val="3A778E"/>
                  </a:solidFill>
                  <a:latin typeface="宋体" panose="02010600030101010101" pitchFamily="2" charset="-122"/>
                  <a:ea typeface="宋体" panose="02010600030101010101" pitchFamily="2" charset="-122"/>
                  <a:cs typeface="宋体" panose="02010600030101010101" pitchFamily="2" charset="-122"/>
                </a:rPr>
                <a:t>node</a:t>
              </a:r>
              <a:r>
                <a:rPr lang="zh-CN" altLang="en-US" sz="2000" b="1" dirty="0">
                  <a:solidFill>
                    <a:srgbClr val="3A778E"/>
                  </a:solidFill>
                  <a:latin typeface="宋体" panose="02010600030101010101" pitchFamily="2" charset="-122"/>
                  <a:ea typeface="宋体" panose="02010600030101010101" pitchFamily="2" charset="-122"/>
                  <a:cs typeface="宋体" panose="02010600030101010101" pitchFamily="2" charset="-122"/>
                </a:rPr>
                <a:t>）：节点是在运行时存在的物理元素，它表示了一种可计算的资源，它通常至少存储空间和处理能力。</a:t>
              </a:r>
              <a:endParaRPr lang="zh-CN" altLang="en-US" sz="2000" dirty="0">
                <a:solidFill>
                  <a:srgbClr val="3A778E"/>
                </a:solidFill>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 name="灯片编号占位符 115"/>
          <p:cNvSpPr>
            <a:spLocks noGrp="1"/>
          </p:cNvSpPr>
          <p:nvPr/>
        </p:nvSpPr>
        <p:spPr>
          <a:xfrm>
            <a:off x="8610600" y="635635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F5CC37B-1831-43FE-9A12-B1B87707C083}" type="slidenum">
              <a:rPr lang="zh-CN" altLang="en-US" sz="1400" smtClean="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rPr>
              <a:t>9</a:t>
            </a:fld>
            <a:endParaRPr lang="zh-CN" altLang="en-US" sz="1400" dirty="0">
              <a:solidFill>
                <a:schemeClr val="bg1">
                  <a:lumMod val="50000"/>
                </a:schemeClr>
              </a:solidFill>
              <a:latin typeface="宋体" panose="02010600030101010101" pitchFamily="2" charset="-122"/>
              <a:ea typeface="宋体" panose="02010600030101010101" pitchFamily="2" charset="-122"/>
              <a:cs typeface="汉仪中黑简" panose="02010600000101010101" charset="-122"/>
            </a:endParaRPr>
          </a:p>
        </p:txBody>
      </p:sp>
      <p:sp>
        <p:nvSpPr>
          <p:cNvPr id="11" name="矩形 10"/>
          <p:cNvSpPr/>
          <p:nvPr/>
        </p:nvSpPr>
        <p:spPr>
          <a:xfrm>
            <a:off x="1044576" y="1093470"/>
            <a:ext cx="1403310" cy="516864"/>
          </a:xfrm>
          <a:prstGeom prst="rect">
            <a:avLst/>
          </a:prstGeom>
          <a:solidFill>
            <a:srgbClr val="E2F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dirty="0">
                <a:solidFill>
                  <a:srgbClr val="3A778E"/>
                </a:solidFill>
                <a:latin typeface="宋体" panose="02010600030101010101" pitchFamily="2" charset="-122"/>
                <a:ea typeface="宋体" panose="02010600030101010101" pitchFamily="2" charset="-122"/>
                <a:cs typeface="汉仪中黑简" panose="02010600000101010101" charset="-122"/>
              </a:rPr>
              <a:t>的组成</a:t>
            </a:r>
          </a:p>
        </p:txBody>
      </p:sp>
      <p:sp>
        <p:nvSpPr>
          <p:cNvPr id="16" name="文本框 15"/>
          <p:cNvSpPr txBox="1"/>
          <p:nvPr/>
        </p:nvSpPr>
        <p:spPr>
          <a:xfrm>
            <a:off x="1329161" y="1938111"/>
            <a:ext cx="8178595" cy="460375"/>
          </a:xfrm>
          <a:prstGeom prst="rect">
            <a:avLst/>
          </a:prstGeom>
          <a:noFill/>
        </p:spPr>
        <p:txBody>
          <a:bodyPr wrap="square" rtlCol="0" anchor="t">
            <a:spAutoFit/>
          </a:bodyPr>
          <a:lstStyle/>
          <a:p>
            <a:pPr marL="342900" indent="-342900" algn="ctr">
              <a:buFont typeface="Wingdings" panose="05000000000000000000" pitchFamily="2" charset="2"/>
              <a:buChar char="Ø"/>
            </a:pP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结构事物是</a:t>
            </a:r>
            <a:r>
              <a:rPr lang="en-US" altLang="zh-CN" sz="2400" b="1" dirty="0">
                <a:solidFill>
                  <a:srgbClr val="3A778E"/>
                </a:solidFill>
                <a:latin typeface="宋体" panose="02010600030101010101" pitchFamily="2" charset="-122"/>
                <a:ea typeface="宋体" panose="02010600030101010101" pitchFamily="2" charset="-122"/>
                <a:cs typeface="汉仪中黑简" panose="02010600000101010101" charset="-122"/>
              </a:rPr>
              <a:t>UML</a:t>
            </a:r>
            <a:r>
              <a:rPr lang="zh-CN" altLang="en-US" sz="2400" b="1" dirty="0">
                <a:solidFill>
                  <a:srgbClr val="3A778E"/>
                </a:solidFill>
                <a:latin typeface="宋体" panose="02010600030101010101" pitchFamily="2" charset="-122"/>
                <a:ea typeface="宋体" panose="02010600030101010101" pitchFamily="2" charset="-122"/>
                <a:cs typeface="汉仪中黑简" panose="02010600000101010101" charset="-122"/>
              </a:rPr>
              <a:t>模型的静态部分，描述概念或物理元素。</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CONSTRAINT" val="%7b%22slideConstraint%22%3a%7b%22seriesAreas%22%3a%5b%5d%2c%22singleAreas%22%3a%5b%7b%22shapes%22%3a%5b1026%5d%2c%22serialConstraintIndex%22%3a-1%2c%22areatextmark%22%3a0%2c%22pictureprocessmark%22%3a0%7d%5d%7d%7d"/>
  <p:tag name="KSO_WM_SLIDE_COLORSCHEME_VERSION" val="3.2"/>
  <p:tag name="KSO_WM_SLIDE_ID" val="diagram2019504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59*355"/>
  <p:tag name="KSO_WM_SLIDE_POSITION" val="0*95"/>
  <p:tag name="KSO_WM_TAG_VERSION" val="1.0"/>
  <p:tag name="KSO_WM_BEAUTIFY_FLAG" val="#wm#"/>
  <p:tag name="KSO_WM_TEMPLATE_CATEGORY" val="diagram"/>
  <p:tag name="KSO_WM_TEMPLATE_INDEX" val="20195045"/>
  <p:tag name="KSO_WM_SLIDE_LAYOUT" val="a_d_f"/>
  <p:tag name="KSO_WM_SLIDE_LAYOUT_CNT" val="1_1_1"/>
</p:tagLst>
</file>

<file path=ppt/tags/tag115.xml><?xml version="1.0" encoding="utf-8"?>
<p:tagLst xmlns:a="http://schemas.openxmlformats.org/drawingml/2006/main" xmlns:r="http://schemas.openxmlformats.org/officeDocument/2006/relationships" xmlns:p="http://schemas.openxmlformats.org/presentationml/2006/main">
  <p:tag name="KSO_WM_UNIT_ADJUSTLAYOUT_ID" val="7"/>
  <p:tag name="KSO_WM_UNIT_COLOR_SCHEME_SHAPE_ID" val="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5045_1*i*1"/>
  <p:tag name="KSO_WM_TEMPLATE_CATEGORY" val="diagram"/>
  <p:tag name="KSO_WM_TEMPLATE_INDEX" val="2019504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ADJUSTLAYOUT_ID" val="4"/>
  <p:tag name="KSO_WM_UNIT_COLOR_SCHEME_SHAPE_ID" val="4"/>
  <p:tag name="KSO_WM_UNIT_COLOR_SCHEME_PARENT_PAGE" val="0_1"/>
  <p:tag name="KSO_WM_UNIT_ISCONTENTSTITLE" val="0"/>
  <p:tag name="KSO_WM_UNIT_PRESET_TEXT" val="三分钟学会骑行"/>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195045_1*a*1"/>
  <p:tag name="KSO_WM_TEMPLATE_CATEGORY" val="diagram"/>
  <p:tag name="KSO_WM_TEMPLATE_INDEX" val="2019504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ADJUSTLAYOUT_ID" val="5"/>
  <p:tag name="KSO_WM_UNIT_COLOR_SCHEME_SHAPE_ID" val="5"/>
  <p:tag name="KSO_WM_UNIT_COLOR_SCHEME_PARENT_PAGE" val="0_1"/>
  <p:tag name="KSO_WM_UNIT_PRESET_TEXT" val="九号平衡车上手非常容易，稍加适应就能轻松操控。这种灵活得益于它配备的诸多精密传感器，不断捕捉身体的微小动作，并以每秒200次的速度动态平衡调整车辆姿态。几分钟上手，稍加练习就能熟练掌握。"/>
  <p:tag name="KSO_WM_UNIT_NOCLEAR" val="0"/>
  <p:tag name="KSO_WM_UNIT_VALUE" val="248"/>
  <p:tag name="KSO_WM_UNIT_HIGHLIGHT" val="0"/>
  <p:tag name="KSO_WM_UNIT_COMPATIBLE" val="0"/>
  <p:tag name="KSO_WM_UNIT_DIAGRAM_ISNUMVISUAL" val="0"/>
  <p:tag name="KSO_WM_UNIT_DIAGRAM_ISREFERUNIT" val="0"/>
  <p:tag name="KSO_WM_UNIT_TYPE" val="f"/>
  <p:tag name="KSO_WM_UNIT_INDEX" val="1"/>
  <p:tag name="KSO_WM_UNIT_ID" val="diagram20195045_1*f*1"/>
  <p:tag name="KSO_WM_TEMPLATE_CATEGORY" val="diagram"/>
  <p:tag name="KSO_WM_TEMPLATE_INDEX" val="2019504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SLIDE_ID" val="diagram20189202_1"/>
  <p:tag name="KSO_WM_SLIDE_INDEX" val="1"/>
  <p:tag name="KSO_WM_SLIDE_ITEM_CNT" val="5"/>
  <p:tag name="KSO_WM_SLIDE_LAYOUT" val="l"/>
  <p:tag name="KSO_WM_SLIDE_LAYOUT_CNT" val="1"/>
  <p:tag name="KSO_WM_SLIDE_TYPE" val="text"/>
  <p:tag name="KSO_WM_SLIDE_SUBTYPE" val="diag"/>
  <p:tag name="KSO_WM_BEAUTIFY_FLAG" val="#wm#"/>
  <p:tag name="KSO_WM_SLIDE_POSITION" val="43.0985*173.838"/>
  <p:tag name="KSO_WM_SLIDE_SIZE" val="873.803*278.652"/>
  <p:tag name="KSO_WM_DIAGRAM_GROUP_CODE" val="l1-1"/>
  <p:tag name="KSO_WM_TEMPLATE_SUBCATEGORY" val="ai"/>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1"/>
  <p:tag name="KSO_WM_UNIT_ID" val="diagram20189202_1*l_h_i*1_5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4"/>
  <p:tag name="KSO_WM_UNIT_ID" val="diagram20189202_1*l_h_i*1_1_4"/>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2"/>
  <p:tag name="KSO_WM_UNIT_ID" val="diagram20189202_1*l_h_i*1_3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3"/>
  <p:tag name="KSO_WM_UNIT_ID" val="diagram20189202_1*l_h_i*1_3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2"/>
  <p:tag name="KSO_WM_UNIT_ID" val="diagram20189202_1*l_h_i*1_5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3"/>
  <p:tag name="KSO_WM_UNIT_ID" val="diagram20189202_1*l_h_i*1_5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2"/>
  <p:tag name="KSO_WM_UNIT_ID" val="diagram20189202_1*l_h_i*1_4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5_1"/>
  <p:tag name="KSO_WM_UNIT_ID" val="diagram20189202_1*l_h_a*1_5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3"/>
  <p:tag name="KSO_WM_UNIT_ID" val="diagram20189202_1*l_h_i*1_4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5_4"/>
  <p:tag name="KSO_WM_UNIT_ID" val="diagram20189202_1*l_h_i*1_5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51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86*434"/>
  <p:tag name="KSO_WM_SLIDE_POSITION" val="-63*45"/>
  <p:tag name="KSO_WM_TAG_VERSION" val="1.0"/>
  <p:tag name="KSO_WM_BEAUTIFY_FLAG" val="#wm#"/>
  <p:tag name="KSO_WM_TEMPLATE_CATEGORY" val="diagram"/>
  <p:tag name="KSO_WM_TEMPLATE_INDEX" val="20205105"/>
  <p:tag name="KSO_WM_SLIDE_LAYOUT" val="a_f"/>
  <p:tag name="KSO_WM_SLIDE_LAYOUT_CNT" val="1_2"/>
</p:tagLst>
</file>

<file path=ppt/tags/tag146.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ISNUMDGMTITLE" val="0"/>
  <p:tag name="KSO_WM_UNIT_PRESET_TEXT" val="单击此处可添加您的大标题内容"/>
  <p:tag name="KSO_WM_UNIT_TEXT_PART_ID" val="2-X"/>
  <p:tag name="KSO_WM_UNIT_TEXT_PART_SIZE" val="49.2*559"/>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5105_1*a*1"/>
  <p:tag name="KSO_WM_TEMPLATE_CATEGORY" val="diagram"/>
  <p:tag name="KSO_WM_TEMPLATE_INDEX" val="2020510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5_1*i*2"/>
  <p:tag name="KSO_WM_TEMPLATE_CATEGORY" val="diagram"/>
  <p:tag name="KSO_WM_TEMPLATE_INDEX" val="20205105"/>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5_1*i*3"/>
  <p:tag name="KSO_WM_TEMPLATE_CATEGORY" val="diagram"/>
  <p:tag name="KSO_WM_TEMPLATE_INDEX" val="20205105"/>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5_1*i*4"/>
  <p:tag name="KSO_WM_TEMPLATE_CATEGORY" val="diagram"/>
  <p:tag name="KSO_WM_TEMPLATE_INDEX" val="2020510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1_1"/>
  <p:tag name="KSO_WM_UNIT_ID" val="diagram20189202_1*l_h_a*1_1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50.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尽量言简意赅的阐述观点；根据需要可酌情增减文字以便观者可以。"/>
  <p:tag name="KSO_WM_UNIT_NOCLEAR" val="0"/>
  <p:tag name="KSO_WM_UNIT_VALUE" val="234"/>
  <p:tag name="KSO_WM_UNIT_HIGHLIGHT" val="0"/>
  <p:tag name="KSO_WM_UNIT_COMPATIBLE" val="0"/>
  <p:tag name="KSO_WM_UNIT_DIAGRAM_ISNUMVISUAL" val="0"/>
  <p:tag name="KSO_WM_UNIT_DIAGRAM_ISREFERUNIT" val="0"/>
  <p:tag name="KSO_WM_UNIT_TYPE" val="f"/>
  <p:tag name="KSO_WM_UNIT_INDEX" val="2"/>
  <p:tag name="KSO_WM_UNIT_ID" val="diagram20205105_1*f*2"/>
  <p:tag name="KSO_WM_TEMPLATE_CATEGORY" val="diagram"/>
  <p:tag name="KSO_WM_TEMPLATE_INDEX" val="2020510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5_1*i*5"/>
  <p:tag name="KSO_WM_TEMPLATE_CATEGORY" val="diagram"/>
  <p:tag name="KSO_WM_TEMPLATE_INDEX" val="2020510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5_1*i*6"/>
  <p:tag name="KSO_WM_TEMPLATE_CATEGORY" val="diagram"/>
  <p:tag name="KSO_WM_TEMPLATE_INDEX" val="2020510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169018_1*i*6"/>
  <p:tag name="KSO_WM_TEMPLATE_CATEGORY" val="diagram"/>
  <p:tag name="KSO_WM_TEMPLATE_INDEX" val="169018"/>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169018_1*i*7"/>
  <p:tag name="KSO_WM_TEMPLATE_CATEGORY" val="diagram"/>
  <p:tag name="KSO_WM_TEMPLATE_INDEX" val="16901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2_1"/>
  <p:tag name="KSO_WM_UNIT_ID" val="diagram20189202_1*l_h_a*1_2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169018_1*a*1"/>
  <p:tag name="KSO_WM_TEMPLATE_CATEGORY" val="diagram"/>
  <p:tag name="KSO_WM_TEMPLATE_INDEX" val="169018"/>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ID" val="diagram20191311_1"/>
  <p:tag name="KSO_WM_SLIDE_ITEM_CNT" val="0"/>
  <p:tag name="KSO_WM_SLIDE_INDEX" val="1"/>
  <p:tag name="KSO_WM_TAG_VERSION" val="1.0"/>
  <p:tag name="KSO_WM_BEAUTIFY_FLAG" val="#wm#"/>
  <p:tag name="KSO_WM_TEMPLATE_CATEGORY" val="diagram"/>
  <p:tag name="KSO_WM_TEMPLATE_INDEX" val="20191311"/>
  <p:tag name="KSO_WM_SLIDE_LAYOUT" val="a_d_f"/>
  <p:tag name="KSO_WM_SLIDE_LAYOUT_CNT" val="1_1_1"/>
  <p:tag name="KSO_WM_SLIDE_TYPE" val="text"/>
  <p:tag name="KSO_WM_SLIDE_SUBTYPE" val="picTxt"/>
  <p:tag name="KSO_WM_SLIDE_SIZE" val="940*397"/>
  <p:tag name="KSO_WM_SLIDE_POSITION" val="9*63"/>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BACKGROUND_SUBSTITUTE_COLOR" val="16777215"/>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311_1*i*1"/>
  <p:tag name="KSO_WM_TEMPLATE_CATEGORY" val="diagram"/>
  <p:tag name="KSO_WM_TEMPLATE_INDEX" val="20191311"/>
  <p:tag name="KSO_WM_UNIT_LAYERLEVEL" val="1"/>
  <p:tag name="KSO_WM_TAG_VERSION" val="1.0"/>
  <p:tag name="KSO_WM_BEAUTIFY_FLAG" val="#wm#"/>
  <p:tag name="KSO_WM_UNIT_ADJUSTLAYOUT_ID" val="28"/>
  <p:tag name="KSO_WM_UNIT_COLOR_SCHEME_SHAPE_ID" val="28"/>
  <p:tag name="KSO_WM_UNIT_COLOR_SCHEME_PARENT_PAGE" val="0_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1311_1*i*2"/>
  <p:tag name="KSO_WM_TEMPLATE_CATEGORY" val="diagram"/>
  <p:tag name="KSO_WM_TEMPLATE_INDEX" val="20191311"/>
  <p:tag name="KSO_WM_UNIT_LAYERLEVEL" val="1"/>
  <p:tag name="KSO_WM_TAG_VERSION" val="1.0"/>
  <p:tag name="KSO_WM_BEAUTIFY_FLAG" val="#wm#"/>
  <p:tag name="KSO_WM_UNIT_ADJUSTLAYOUT_ID" val="29"/>
  <p:tag name="KSO_WM_UNIT_COLOR_SCHEME_SHAPE_ID" val="29"/>
  <p:tag name="KSO_WM_UNIT_COLOR_SCHEME_PARENT_PAGE" val="0_1"/>
  <p:tag name="KSO_WM_UNIT_FOIL_COLOR" val="1"/>
</p:tagLst>
</file>

<file path=ppt/tags/tag166.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并根据需要酌情增减文字。&#10;您的正文已经字字珠玑，但信息却错综复杂，需要更多的文字来表述；但请您尽量提炼思想的精髓，否则容易造成观者的阅读压力，适得其反。&#10;正如我们都希望改变世界，希望给别人带去光明，但更多的时候我们只需要播下一颗种子，自然有微风吹拂，阳光普照，雨露滋养。恰如其分的表达观点，往往可以事半功倍。&#10;为了能让您有更直观的字数感受，并进一步方便使用，我们为您标注了最适合的位置。您输入的文字到这里时，就是最佳视觉效果，请您务必注意。"/>
  <p:tag name="KSO_WM_UNIT_TEXT_PART_ID" val="3-d"/>
  <p:tag name="KSO_WM_UNIT_TEXT_PART_SIZE" val="254.64*644.5"/>
  <p:tag name="KSO_WM_UNIT_VALUE" val="390"/>
  <p:tag name="KSO_WM_UNIT_HIGHLIGHT" val="0"/>
  <p:tag name="KSO_WM_UNIT_COMPATIBLE" val="0"/>
  <p:tag name="KSO_WM_UNIT_DIAGRAM_ISNUMVISUAL" val="0"/>
  <p:tag name="KSO_WM_UNIT_DIAGRAM_ISREFERUNIT" val="0"/>
  <p:tag name="KSO_WM_UNIT_TYPE" val="f"/>
  <p:tag name="KSO_WM_UNIT_INDEX" val="1"/>
  <p:tag name="KSO_WM_UNIT_ID" val="diagram20191311_1*f*1"/>
  <p:tag name="KSO_WM_TEMPLATE_CATEGORY" val="diagram"/>
  <p:tag name="KSO_WM_TEMPLATE_INDEX" val="20191311"/>
  <p:tag name="KSO_WM_UNIT_LAYERLEVEL" val="1"/>
  <p:tag name="KSO_WM_TAG_VERSION" val="1.0"/>
  <p:tag name="KSO_WM_BEAUTIFY_FLAG" val="#wm#"/>
  <p:tag name="KSO_WM_UNIT_ADJUSTLAYOUT_ID" val="4"/>
  <p:tag name="KSO_WM_UNIT_COLOR_SCHEME_SHAPE_ID" val="4"/>
  <p:tag name="KSO_WM_UNIT_COLOR_SCHEME_PARENT_PAGE" val="0_1"/>
  <p:tag name="KSO_WM_UNIT_TEXT_PART_ID_V2" val="d-3-1"/>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11_1*a*1"/>
  <p:tag name="KSO_WM_TEMPLATE_CATEGORY" val="diagram"/>
  <p:tag name="KSO_WM_TEMPLATE_INDEX" val="20191311"/>
  <p:tag name="KSO_WM_UNIT_LAYERLEVEL" val="1"/>
  <p:tag name="KSO_WM_TAG_VERSION" val="1.0"/>
  <p:tag name="KSO_WM_BEAUTIFY_FLAG" val="#wm#"/>
  <p:tag name="KSO_WM_UNIT_COLOR_SCHEME_SHAPE_ID" val="2"/>
  <p:tag name="KSO_WM_UNIT_COLOR_SCHEME_PARENT_PAGE" val="0_1"/>
</p:tagLst>
</file>

<file path=ppt/tags/tag168.xml><?xml version="1.0" encoding="utf-8"?>
<p:tagLst xmlns:a="http://schemas.openxmlformats.org/drawingml/2006/main" xmlns:r="http://schemas.openxmlformats.org/officeDocument/2006/relationships" xmlns:p="http://schemas.openxmlformats.org/presentationml/2006/main">
  <p:tag name="KSO_WM_SLIDE_ID" val="diagram2020047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UNIT_SHOW_EDIT_AREA_INDICATION" val="1"/>
  <p:tag name="KSO_WM_SLIDE_SIZE" val="822.639*240.541"/>
  <p:tag name="KSO_WM_SLIDE_POSITION" val="68.6805*223.186"/>
  <p:tag name="KSO_WM_TAG_VERSION" val="1.0"/>
  <p:tag name="KSO_WM_BEAUTIFY_FLAG" val="#wm#"/>
  <p:tag name="KSO_WM_TEMPLATE_CATEGORY" val="diagram"/>
  <p:tag name="KSO_WM_TEMPLATE_INDEX" val="20200473"/>
  <p:tag name="KSO_WM_SLIDE_LAYOUT" val="a_h"/>
  <p:tag name="KSO_WM_SLIDE_LAYOUT_CNT" val="1_2"/>
</p:tagLst>
</file>

<file path=ppt/tags/tag169.xml><?xml version="1.0" encoding="utf-8"?>
<p:tagLst xmlns:a="http://schemas.openxmlformats.org/drawingml/2006/main" xmlns:r="http://schemas.openxmlformats.org/officeDocument/2006/relationships"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3_1"/>
  <p:tag name="KSO_WM_UNIT_ID" val="diagram20189202_1*l_h_a*1_3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1.xml><?xml version="1.0" encoding="utf-8"?>
<p:tagLst xmlns:a="http://schemas.openxmlformats.org/drawingml/2006/main" xmlns:r="http://schemas.openxmlformats.org/officeDocument/2006/relationships" xmlns:p="http://schemas.openxmlformats.org/presentationml/2006/main">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0473_1*h_f*2_1"/>
  <p:tag name="KSO_WM_TEMPLATE_CATEGORY" val="diagram"/>
  <p:tag name="KSO_WM_TEMPLATE_INDEX" val="20200473"/>
  <p:tag name="KSO_WM_UNIT_LAYERLEVEL" val="1_1"/>
  <p:tag name="KSO_WM_TAG_VERSION" val="1.0"/>
  <p:tag name="KSO_WM_BEAUTIFY_FLAG" val="#wm#"/>
  <p:tag name="KSO_WM_UNIT_PRESET_TEXT" val="点击输入正文"/>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diagram20200473_1*h_a*2_1"/>
  <p:tag name="KSO_WM_TEMPLATE_CATEGORY" val="diagram"/>
  <p:tag name="KSO_WM_TEMPLATE_INDEX" val="20200473"/>
  <p:tag name="KSO_WM_UNIT_LAYERLEVEL" val="1_1"/>
  <p:tag name="KSO_WM_TAG_VERSION" val="1.0"/>
  <p:tag name="KSO_WM_BEAUTIFY_FLAG" val="#wm#"/>
  <p:tag name="KSO_WM_UNIT_PRESET_TEXT" val="Add the sub title"/>
</p:tagLst>
</file>

<file path=ppt/tags/tag17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diagram2020510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86*434"/>
  <p:tag name="KSO_WM_SLIDE_POSITION" val="-63*45"/>
  <p:tag name="KSO_WM_TAG_VERSION" val="1.0"/>
  <p:tag name="KSO_WM_BEAUTIFY_FLAG" val="#wm#"/>
  <p:tag name="KSO_WM_TEMPLATE_CATEGORY" val="diagram"/>
  <p:tag name="KSO_WM_TEMPLATE_INDEX" val="20205105"/>
  <p:tag name="KSO_WM_SLIDE_LAYOUT" val="a_f"/>
  <p:tag name="KSO_WM_SLIDE_LAYOUT_CNT" val="1_2"/>
</p:tagLst>
</file>

<file path=ppt/tags/tag174.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ISNUMDGMTITLE" val="0"/>
  <p:tag name="KSO_WM_UNIT_PRESET_TEXT" val="单击此处可添加您的大标题内容"/>
  <p:tag name="KSO_WM_UNIT_TEXT_PART_ID" val="2-X"/>
  <p:tag name="KSO_WM_UNIT_TEXT_PART_SIZE" val="49.2*559"/>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5105_1*a*1"/>
  <p:tag name="KSO_WM_TEMPLATE_CATEGORY" val="diagram"/>
  <p:tag name="KSO_WM_TEMPLATE_INDEX" val="2020510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05_1*i*2"/>
  <p:tag name="KSO_WM_TEMPLATE_CATEGORY" val="diagram"/>
  <p:tag name="KSO_WM_TEMPLATE_INDEX" val="2020510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05_1*i*3"/>
  <p:tag name="KSO_WM_TEMPLATE_CATEGORY" val="diagram"/>
  <p:tag name="KSO_WM_TEMPLATE_INDEX" val="2020510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05_1*i*4"/>
  <p:tag name="KSO_WM_TEMPLATE_CATEGORY" val="diagram"/>
  <p:tag name="KSO_WM_TEMPLATE_INDEX" val="2020510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尽量言简意赅的阐述观点；根据需要可酌情增减文字以便观者可以。"/>
  <p:tag name="KSO_WM_UNIT_NOCLEAR" val="0"/>
  <p:tag name="KSO_WM_UNIT_VALUE" val="234"/>
  <p:tag name="KSO_WM_UNIT_HIGHLIGHT" val="0"/>
  <p:tag name="KSO_WM_UNIT_COMPATIBLE" val="0"/>
  <p:tag name="KSO_WM_UNIT_DIAGRAM_ISNUMVISUAL" val="0"/>
  <p:tag name="KSO_WM_UNIT_DIAGRAM_ISREFERUNIT" val="0"/>
  <p:tag name="KSO_WM_UNIT_TYPE" val="f"/>
  <p:tag name="KSO_WM_UNIT_INDEX" val="2"/>
  <p:tag name="KSO_WM_UNIT_ID" val="diagram20205105_1*f*2"/>
  <p:tag name="KSO_WM_TEMPLATE_CATEGORY" val="diagram"/>
  <p:tag name="KSO_WM_TEMPLATE_INDEX" val="2020510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05_1*i*5"/>
  <p:tag name="KSO_WM_TEMPLATE_CATEGORY" val="diagram"/>
  <p:tag name="KSO_WM_TEMPLATE_INDEX" val="2020510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a"/>
  <p:tag name="KSO_WM_UNIT_INDEX" val="1_4_1"/>
  <p:tag name="KSO_WM_UNIT_ID" val="diagram20189202_1*l_h_a*1_4_1"/>
  <p:tag name="KSO_WM_UNIT_LAYERLEVEL" val="1_1_1"/>
  <p:tag name="KSO_WM_UNIT_VALUE" val="8"/>
  <p:tag name="KSO_WM_UNIT_HIGHLIGHT" val="0"/>
  <p:tag name="KSO_WM_UNIT_COMPATIBLE" val="0"/>
  <p:tag name="KSO_WM_UNIT_CLEAR" val="0"/>
  <p:tag name="KSO_WM_BEAUTIFY_FLAG" val="#wm#"/>
  <p:tag name="KSO_WM_DIAGRAM_GROUP_CODE" val="l1-1"/>
  <p:tag name="KSO_WM_UNIT_PRESET_TEXT" val="Add the sub title"/>
  <p:tag name="KSO_WM_UNIT_TEXT_FILL_FORE_SCHEMECOLOR_INDEX" val="13"/>
  <p:tag name="KSO_WM_UNIT_TEXT_FILL_TYPE" val="1"/>
  <p:tag name="KSO_WM_UNIT_USESOURCEFORMAT_APPLY" val="0"/>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05_1*i*6"/>
  <p:tag name="KSO_WM_TEMPLATE_CATEGORY" val="diagram"/>
  <p:tag name="KSO_WM_TEMPLATE_INDEX" val="2020510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5"/>
  <p:tag name="KSO_WM_UNIT_ID" val="diagram20189202_1*l_h_i*1_1_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1"/>
  <p:tag name="KSO_WM_UNIT_ID" val="diagram20189202_1*l_h_i*1_1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4"/>
  <p:tag name="KSO_WM_UNIT_ID" val="diagram20189202_1*l_h_i*1_2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4"/>
  <p:tag name="KSO_WM_UNIT_ID" val="diagram20189202_1*l_h_i*1_3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4"/>
  <p:tag name="KSO_WM_UNIT_ID" val="diagram20189202_1*l_h_i*1_4_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1"/>
  <p:tag name="KSO_WM_UNIT_ID" val="diagram20189202_1*l_h_i*1_2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3_1"/>
  <p:tag name="KSO_WM_UNIT_ID" val="diagram20189202_1*l_h_i*1_3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80107123400"/>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KSO_WM_SLIDE_ID" val="diagram20203670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03670"/>
  <p:tag name="KSO_WM_SLIDE_LAYOUT" val="a_f"/>
  <p:tag name="KSO_WM_SLIDE_LAYOUT_CNT" val="1_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0_1*i*1"/>
  <p:tag name="KSO_WM_TEMPLATE_CATEGORY" val="diagram"/>
  <p:tag name="KSO_WM_TEMPLATE_INDEX" val="2020367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0_1*i*2"/>
  <p:tag name="KSO_WM_TEMPLATE_CATEGORY" val="diagram"/>
  <p:tag name="KSO_WM_TEMPLATE_INDEX" val="2020367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0_1*i*3"/>
  <p:tag name="KSO_WM_TEMPLATE_CATEGORY" val="diagram"/>
  <p:tag name="KSO_WM_TEMPLATE_INDEX" val="2020367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0_1*a*1"/>
  <p:tag name="KSO_WM_TEMPLATE_CATEGORY" val="diagram"/>
  <p:tag name="KSO_WM_TEMPLATE_INDEX" val="20203670"/>
  <p:tag name="KSO_WM_UNIT_LAYERLEVEL" val="1"/>
  <p:tag name="KSO_WM_TAG_VERSION" val="1.0"/>
  <p:tag name="KSO_WM_BEAUTIFY_FLAG" val="#wm#"/>
  <p:tag name="KSO_WM_UNIT_PRESET_TEXT" val="单击此处添加标题"/>
  <p:tag name="KSO_WM_UNIT_ISNUMDGMTITLE" val="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4_1"/>
  <p:tag name="KSO_WM_UNIT_ID" val="diagram20189202_1*l_h_i*1_4_1"/>
  <p:tag name="KSO_WM_UNIT_LAYERLEVEL" val="1_1_1"/>
  <p:tag name="KSO_WM_BEAUTIFY_FLAG" val="#wm#"/>
  <p:tag name="KSO_WM_DIAGRAM_GROUP_CODE" val="l1-1"/>
  <p:tag name="KSO_WM_UNIT_FILL_FORE_SCHEMECOLOR_INDEX" val="5"/>
  <p:tag name="KSO_WM_UNIT_FILL_TYPE" val="1"/>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0_1*f*1"/>
  <p:tag name="KSO_WM_TEMPLATE_CATEGORY" val="diagram"/>
  <p:tag name="KSO_WM_TEMPLATE_INDEX" val="20203670"/>
  <p:tag name="KSO_WM_UNIT_LAYERLEVEL" val="1"/>
  <p:tag name="KSO_WM_TAG_VERSION" val="1.0"/>
  <p:tag name="KSO_WM_BEAUTIFY_FLAG" val="#wm#"/>
  <p:tag name="KSO_WM_UNIT_PRESET_TEXT" val="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SUBTYPE" val="a"/>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0_1*i*4"/>
  <p:tag name="KSO_WM_TEMPLATE_CATEGORY" val="diagram"/>
  <p:tag name="KSO_WM_TEMPLATE_INDEX" val="2020367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670_1*i*5"/>
  <p:tag name="KSO_WM_TEMPLATE_CATEGORY" val="diagram"/>
  <p:tag name="KSO_WM_TEMPLATE_INDEX" val="2020367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BEAUTIFY_FLAG" val="#wm#"/>
  <p:tag name="KSO_WM_SLIDE_TYPE" val="text"/>
  <p:tag name="KSO_WM_SLIDE_LAYOUT_CNT" val="1_1_2"/>
  <p:tag name="KSO_WM_SLIDE_LAYOUT" val="a_d_f"/>
  <p:tag name="KSO_WM_SLIDE_ITEM_CNT" val="0"/>
  <p:tag name="KSO_WM_SLIDE_INDEX" val="1"/>
  <p:tag name="KSO_WM_SLIDE_ID" val="diagram20193075_1"/>
  <p:tag name="KSO_WM_TAG_VERSION" val="1.0"/>
  <p:tag name="KSO_WM_TEMPLATE_INDEX" val="20193075"/>
  <p:tag name="KSO_WM_TEMPLATE_CATEGORY" val="diagram"/>
  <p:tag name="KSO_WM_TEMPLATE_THUMBS_INDEX" val="1、6、10、14、20、26、27、28、29、31"/>
  <p:tag name="KSO_WM_SLIDE_SIZE" val="808*435"/>
  <p:tag name="KSO_WM_SLIDE_POSITION" val="71*90"/>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075_1*i*4"/>
  <p:tag name="KSO_WM_TEMPLATE_CATEGORY" val="diagram"/>
  <p:tag name="KSO_WM_TEMPLATE_INDEX" val="20193075"/>
  <p:tag name="KSO_WM_UNIT_LAYERLEVEL" val="1"/>
  <p:tag name="KSO_WM_TAG_VERSION" val="1.0"/>
  <p:tag name="KSO_WM_BEAUTIFY_FLAG" val="#wm#"/>
  <p:tag name="KSO_WM_UNIT_COLOR_SCHEME_SHAPE_ID" val="26"/>
  <p:tag name="KSO_WM_UNIT_COLOR_SCHEME_PARENT_PAGE" val="0_1"/>
  <p:tag name="KSO_WM_UNIT_DECOLORIZATION" val="1"/>
  <p:tag name="KSO_WM_UNIT_ADJUSTLAYOUT_ID" val="26"/>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3075_1*i*11"/>
  <p:tag name="KSO_WM_TEMPLATE_CATEGORY" val="diagram"/>
  <p:tag name="KSO_WM_TEMPLATE_INDEX" val="20193075"/>
  <p:tag name="KSO_WM_UNIT_LAYERLEVEL" val="1"/>
  <p:tag name="KSO_WM_TAG_VERSION" val="1.0"/>
  <p:tag name="KSO_WM_BEAUTIFY_FLAG" val="#wm#"/>
  <p:tag name="KSO_WM_UNIT_COLOR_SCHEME_SHAPE_ID" val="27"/>
  <p:tag name="KSO_WM_UNIT_COLOR_SCHEME_PARENT_PAGE" val="0_1"/>
  <p:tag name="KSO_WM_UNIT_DECOLORIZATION" val="1"/>
  <p:tag name="KSO_WM_UNIT_ADJUSTLAYOUT_ID" val="27"/>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3075_1*i*13"/>
  <p:tag name="KSO_WM_TEMPLATE_CATEGORY" val="diagram"/>
  <p:tag name="KSO_WM_TEMPLATE_INDEX" val="20193075"/>
  <p:tag name="KSO_WM_UNIT_LAYERLEVEL" val="1"/>
  <p:tag name="KSO_WM_TAG_VERSION" val="1.0"/>
  <p:tag name="KSO_WM_BEAUTIFY_FLAG" val="#wm#"/>
  <p:tag name="KSO_WM_UNIT_COLOR_SCHEME_SHAPE_ID" val="28"/>
  <p:tag name="KSO_WM_UNIT_COLOR_SCHEME_PARENT_PAGE" val="0_1"/>
  <p:tag name="KSO_WM_UNIT_DECOLORIZATION" val="1"/>
  <p:tag name="KSO_WM_UNIT_ADJUSTLAYOUT_ID" val="28"/>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193075_1*i*14"/>
  <p:tag name="KSO_WM_TEMPLATE_CATEGORY" val="diagram"/>
  <p:tag name="KSO_WM_TEMPLATE_INDEX" val="20193075"/>
  <p:tag name="KSO_WM_UNIT_LAYERLEVEL" val="1"/>
  <p:tag name="KSO_WM_TAG_VERSION" val="1.0"/>
  <p:tag name="KSO_WM_BEAUTIFY_FLAG" val="#wm#"/>
  <p:tag name="KSO_WM_UNIT_COLOR_SCHEME_SHAPE_ID" val="29"/>
  <p:tag name="KSO_WM_UNIT_COLOR_SCHEME_PARENT_PAGE" val="0_1"/>
  <p:tag name="KSO_WM_UNIT_DECOLORIZATION" val="1"/>
  <p:tag name="KSO_WM_UNIT_ADJUSTLAYOUT_ID" val="29"/>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193075_1*i*15"/>
  <p:tag name="KSO_WM_TEMPLATE_CATEGORY" val="diagram"/>
  <p:tag name="KSO_WM_TEMPLATE_INDEX" val="20193075"/>
  <p:tag name="KSO_WM_UNIT_LAYERLEVEL" val="1"/>
  <p:tag name="KSO_WM_TAG_VERSION" val="1.0"/>
  <p:tag name="KSO_WM_BEAUTIFY_FLAG" val="#wm#"/>
  <p:tag name="KSO_WM_UNIT_COLOR_SCHEME_SHAPE_ID" val="30"/>
  <p:tag name="KSO_WM_UNIT_COLOR_SCHEME_PARENT_PAGE" val="0_1"/>
  <p:tag name="KSO_WM_UNIT_DECOLORIZATION" val="1"/>
  <p:tag name="KSO_WM_UNIT_ADJUSTLAYOUT_ID" val="30"/>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193075_1*i*16"/>
  <p:tag name="KSO_WM_TEMPLATE_CATEGORY" val="diagram"/>
  <p:tag name="KSO_WM_TEMPLATE_INDEX" val="20193075"/>
  <p:tag name="KSO_WM_UNIT_LAYERLEVEL" val="1"/>
  <p:tag name="KSO_WM_TAG_VERSION" val="1.0"/>
  <p:tag name="KSO_WM_BEAUTIFY_FLAG" val="#wm#"/>
  <p:tag name="KSO_WM_UNIT_COLOR_SCHEME_SHAPE_ID" val="31"/>
  <p:tag name="KSO_WM_UNIT_COLOR_SCHEME_PARENT_PAGE" val="0_1"/>
  <p:tag name="KSO_WM_UNIT_DECOLORIZATION" val="1"/>
  <p:tag name="KSO_WM_UNIT_ADJUSTLAYOUT_ID" val="3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2"/>
  <p:tag name="KSO_WM_UNIT_ID" val="diagram20189202_1*l_h_i*1_2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193075_1*i*17"/>
  <p:tag name="KSO_WM_TEMPLATE_CATEGORY" val="diagram"/>
  <p:tag name="KSO_WM_TEMPLATE_INDEX" val="20193075"/>
  <p:tag name="KSO_WM_UNIT_LAYERLEVEL" val="1"/>
  <p:tag name="KSO_WM_TAG_VERSION" val="1.0"/>
  <p:tag name="KSO_WM_BEAUTIFY_FLAG" val="#wm#"/>
  <p:tag name="KSO_WM_UNIT_COLOR_SCHEME_SHAPE_ID" val="32"/>
  <p:tag name="KSO_WM_UNIT_COLOR_SCHEME_PARENT_PAGE" val="0_1"/>
  <p:tag name="KSO_WM_UNIT_DECOLORIZATION" val="1"/>
  <p:tag name="KSO_WM_UNIT_ADJUSTLAYOUT_ID" val="32"/>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193075_1*i*18"/>
  <p:tag name="KSO_WM_TEMPLATE_CATEGORY" val="diagram"/>
  <p:tag name="KSO_WM_TEMPLATE_INDEX" val="20193075"/>
  <p:tag name="KSO_WM_UNIT_LAYERLEVEL" val="1"/>
  <p:tag name="KSO_WM_TAG_VERSION" val="1.0"/>
  <p:tag name="KSO_WM_BEAUTIFY_FLAG" val="#wm#"/>
  <p:tag name="KSO_WM_UNIT_COLOR_SCHEME_SHAPE_ID" val="33"/>
  <p:tag name="KSO_WM_UNIT_COLOR_SCHEME_PARENT_PAGE" val="0_1"/>
  <p:tag name="KSO_WM_UNIT_DECOLORIZATION" val="1"/>
  <p:tag name="KSO_WM_UNIT_ADJUSTLAYOUT_ID" val="33"/>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3075_1*i*12"/>
  <p:tag name="KSO_WM_TEMPLATE_CATEGORY" val="diagram"/>
  <p:tag name="KSO_WM_TEMPLATE_INDEX" val="20193075"/>
  <p:tag name="KSO_WM_UNIT_LAYERLEVEL" val="1"/>
  <p:tag name="KSO_WM_TAG_VERSION" val="1.0"/>
  <p:tag name="KSO_WM_BEAUTIFY_FLAG" val="#wm#"/>
  <p:tag name="KSO_WM_UNIT_COLOR_SCHEME_SHAPE_ID" val="34"/>
  <p:tag name="KSO_WM_UNIT_COLOR_SCHEME_PARENT_PAGE" val="0_1"/>
  <p:tag name="KSO_WM_UNIT_DECOLORIZATION" val="1"/>
  <p:tag name="KSO_WM_UNIT_ADJUSTLAYOUT_ID" val="34"/>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diagram20193075_1*i*19"/>
  <p:tag name="KSO_WM_TEMPLATE_CATEGORY" val="diagram"/>
  <p:tag name="KSO_WM_TEMPLATE_INDEX" val="20193075"/>
  <p:tag name="KSO_WM_UNIT_LAYERLEVEL" val="1"/>
  <p:tag name="KSO_WM_TAG_VERSION" val="1.0"/>
  <p:tag name="KSO_WM_BEAUTIFY_FLAG" val="#wm#"/>
  <p:tag name="KSO_WM_UNIT_COLOR_SCHEME_SHAPE_ID" val="35"/>
  <p:tag name="KSO_WM_UNIT_COLOR_SCHEME_PARENT_PAGE" val="0_1"/>
  <p:tag name="KSO_WM_UNIT_DECOLORIZATION" val="1"/>
  <p:tag name="KSO_WM_UNIT_ADJUSTLAYOUT_ID" val="35"/>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0"/>
  <p:tag name="KSO_WM_UNIT_ID" val="diagram20193075_1*i*20"/>
  <p:tag name="KSO_WM_TEMPLATE_CATEGORY" val="diagram"/>
  <p:tag name="KSO_WM_TEMPLATE_INDEX" val="20193075"/>
  <p:tag name="KSO_WM_UNIT_LAYERLEVEL" val="1"/>
  <p:tag name="KSO_WM_TAG_VERSION" val="1.0"/>
  <p:tag name="KSO_WM_BEAUTIFY_FLAG" val="#wm#"/>
  <p:tag name="KSO_WM_UNIT_COLOR_SCHEME_SHAPE_ID" val="36"/>
  <p:tag name="KSO_WM_UNIT_COLOR_SCHEME_PARENT_PAGE" val="0_1"/>
  <p:tag name="KSO_WM_UNIT_DECOLORIZATION" val="1"/>
  <p:tag name="KSO_WM_UNIT_ADJUSTLAYOUT_ID" val="3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1"/>
  <p:tag name="KSO_WM_UNIT_ID" val="diagram20193075_1*i*21"/>
  <p:tag name="KSO_WM_TEMPLATE_CATEGORY" val="diagram"/>
  <p:tag name="KSO_WM_TEMPLATE_INDEX" val="20193075"/>
  <p:tag name="KSO_WM_UNIT_LAYERLEVEL" val="1"/>
  <p:tag name="KSO_WM_TAG_VERSION" val="1.0"/>
  <p:tag name="KSO_WM_BEAUTIFY_FLAG" val="#wm#"/>
  <p:tag name="KSO_WM_UNIT_COLOR_SCHEME_SHAPE_ID" val="37"/>
  <p:tag name="KSO_WM_UNIT_COLOR_SCHEME_PARENT_PAGE" val="0_1"/>
  <p:tag name="KSO_WM_UNIT_DECOLORIZATION" val="1"/>
  <p:tag name="KSO_WM_UNIT_ADJUSTLAYOUT_ID" val="37"/>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2"/>
  <p:tag name="KSO_WM_UNIT_ID" val="diagram20193075_1*i*22"/>
  <p:tag name="KSO_WM_TEMPLATE_CATEGORY" val="diagram"/>
  <p:tag name="KSO_WM_TEMPLATE_INDEX" val="20193075"/>
  <p:tag name="KSO_WM_UNIT_LAYERLEVEL" val="1"/>
  <p:tag name="KSO_WM_TAG_VERSION" val="1.0"/>
  <p:tag name="KSO_WM_BEAUTIFY_FLAG" val="#wm#"/>
  <p:tag name="KSO_WM_UNIT_COLOR_SCHEME_SHAPE_ID" val="38"/>
  <p:tag name="KSO_WM_UNIT_COLOR_SCHEME_PARENT_PAGE" val="0_1"/>
  <p:tag name="KSO_WM_UNIT_DECOLORIZATION" val="1"/>
  <p:tag name="KSO_WM_UNIT_ADJUSTLAYOUT_ID" val="38"/>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3"/>
  <p:tag name="KSO_WM_UNIT_ID" val="diagram20193075_1*i*23"/>
  <p:tag name="KSO_WM_TEMPLATE_CATEGORY" val="diagram"/>
  <p:tag name="KSO_WM_TEMPLATE_INDEX" val="20193075"/>
  <p:tag name="KSO_WM_UNIT_LAYERLEVEL" val="1"/>
  <p:tag name="KSO_WM_TAG_VERSION" val="1.0"/>
  <p:tag name="KSO_WM_BEAUTIFY_FLAG" val="#wm#"/>
  <p:tag name="KSO_WM_UNIT_COLOR_SCHEME_SHAPE_ID" val="40"/>
  <p:tag name="KSO_WM_UNIT_COLOR_SCHEME_PARENT_PAGE" val="0_1"/>
  <p:tag name="KSO_WM_UNIT_DECOLORIZATION" val="1"/>
  <p:tag name="KSO_WM_UNIT_ADJUSTLAYOUT_ID" val="40"/>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4"/>
  <p:tag name="KSO_WM_UNIT_ID" val="diagram20193075_1*i*24"/>
  <p:tag name="KSO_WM_TEMPLATE_CATEGORY" val="diagram"/>
  <p:tag name="KSO_WM_TEMPLATE_INDEX" val="20193075"/>
  <p:tag name="KSO_WM_UNIT_LAYERLEVEL" val="1"/>
  <p:tag name="KSO_WM_TAG_VERSION" val="1.0"/>
  <p:tag name="KSO_WM_BEAUTIFY_FLAG" val="#wm#"/>
  <p:tag name="KSO_WM_UNIT_COLOR_SCHEME_SHAPE_ID" val="41"/>
  <p:tag name="KSO_WM_UNIT_COLOR_SCHEME_PARENT_PAGE" val="0_1"/>
  <p:tag name="KSO_WM_UNIT_DECOLORIZATION" val="1"/>
  <p:tag name="KSO_WM_UNIT_ADJUSTLAYOUT_ID" val="4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5"/>
  <p:tag name="KSO_WM_UNIT_ID" val="diagram20193075_1*i*25"/>
  <p:tag name="KSO_WM_TEMPLATE_CATEGORY" val="diagram"/>
  <p:tag name="KSO_WM_TEMPLATE_INDEX" val="20193075"/>
  <p:tag name="KSO_WM_UNIT_LAYERLEVEL" val="1"/>
  <p:tag name="KSO_WM_TAG_VERSION" val="1.0"/>
  <p:tag name="KSO_WM_BEAUTIFY_FLAG" val="#wm#"/>
  <p:tag name="KSO_WM_UNIT_COLOR_SCHEME_SHAPE_ID" val="42"/>
  <p:tag name="KSO_WM_UNIT_COLOR_SCHEME_PARENT_PAGE" val="0_1"/>
  <p:tag name="KSO_WM_UNIT_DECOLORIZATION" val="1"/>
  <p:tag name="KSO_WM_UNIT_ADJUSTLAYOUT_ID" val="42"/>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2_3"/>
  <p:tag name="KSO_WM_UNIT_ID" val="diagram20189202_1*l_h_i*1_2_3"/>
  <p:tag name="KSO_WM_UNIT_LAYERLEVEL" val="1_1_1"/>
  <p:tag name="KSO_WM_BEAUTIFY_FLAG" val="#wm#"/>
  <p:tag name="KSO_WM_DIAGRAM_GROUP_CODE" val="l1-1"/>
  <p:tag name="KSO_WM_UNIT_FILL_FORE_SCHEMECOLOR_INDEX" val="14"/>
  <p:tag name="KSO_WM_UNIT_FILL_TYPE" val="1"/>
  <p:tag name="KSO_WM_UNIT_USESOURCEFORMAT_APPLY" val="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5_1*i*2"/>
  <p:tag name="KSO_WM_TEMPLATE_CATEGORY" val="diagram"/>
  <p:tag name="KSO_WM_TEMPLATE_INDEX" val="20193075"/>
  <p:tag name="KSO_WM_UNIT_LAYERLEVEL" val="1"/>
  <p:tag name="KSO_WM_TAG_VERSION" val="1.0"/>
  <p:tag name="KSO_WM_BEAUTIFY_FLAG" val="#wm#"/>
  <p:tag name="KSO_WM_UNIT_COLOR_SCHEME_SHAPE_ID" val="43"/>
  <p:tag name="KSO_WM_UNIT_COLOR_SCHEME_PARENT_PAGE" val="0_1"/>
  <p:tag name="KSO_WM_UNIT_DECOLORIZATION" val="1"/>
  <p:tag name="KSO_WM_UNIT_ADJUSTLAYOUT_ID" val="43"/>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075_1*i*3"/>
  <p:tag name="KSO_WM_TEMPLATE_CATEGORY" val="diagram"/>
  <p:tag name="KSO_WM_TEMPLATE_INDEX" val="20193075"/>
  <p:tag name="KSO_WM_UNIT_LAYERLEVEL" val="1"/>
  <p:tag name="KSO_WM_TAG_VERSION" val="1.0"/>
  <p:tag name="KSO_WM_BEAUTIFY_FLAG" val="#wm#"/>
  <p:tag name="KSO_WM_UNIT_COLOR_SCHEME_SHAPE_ID" val="44"/>
  <p:tag name="KSO_WM_UNIT_COLOR_SCHEME_PARENT_PAGE" val="0_1"/>
  <p:tag name="KSO_WM_UNIT_DECOLORIZATION" val="1"/>
  <p:tag name="KSO_WM_UNIT_ADJUSTLAYOUT_ID" val="44"/>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075_1*i*5"/>
  <p:tag name="KSO_WM_TEMPLATE_CATEGORY" val="diagram"/>
  <p:tag name="KSO_WM_TEMPLATE_INDEX" val="20193075"/>
  <p:tag name="KSO_WM_UNIT_LAYERLEVEL" val="1"/>
  <p:tag name="KSO_WM_TAG_VERSION" val="1.0"/>
  <p:tag name="KSO_WM_BEAUTIFY_FLAG" val="#wm#"/>
  <p:tag name="KSO_WM_UNIT_COLOR_SCHEME_SHAPE_ID" val="45"/>
  <p:tag name="KSO_WM_UNIT_COLOR_SCHEME_PARENT_PAGE" val="0_1"/>
  <p:tag name="KSO_WM_UNIT_DECOLORIZATION" val="1"/>
  <p:tag name="KSO_WM_UNIT_ADJUSTLAYOUT_ID" val="45"/>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3075_1*i*6"/>
  <p:tag name="KSO_WM_TEMPLATE_CATEGORY" val="diagram"/>
  <p:tag name="KSO_WM_TEMPLATE_INDEX" val="20193075"/>
  <p:tag name="KSO_WM_UNIT_LAYERLEVEL" val="1"/>
  <p:tag name="KSO_WM_TAG_VERSION" val="1.0"/>
  <p:tag name="KSO_WM_BEAUTIFY_FLAG" val="#wm#"/>
  <p:tag name="KSO_WM_UNIT_COLOR_SCHEME_SHAPE_ID" val="46"/>
  <p:tag name="KSO_WM_UNIT_COLOR_SCHEME_PARENT_PAGE" val="0_1"/>
  <p:tag name="KSO_WM_UNIT_DECOLORIZATION" val="1"/>
  <p:tag name="KSO_WM_UNIT_ADJUSTLAYOUT_ID" val="46"/>
</p:tagLst>
</file>

<file path=ppt/tags/tag7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f"/>
  <p:tag name="KSO_WM_UNIT_INDEX" val="2"/>
  <p:tag name="KSO_WM_UNIT_ID" val="diagram20193075_1*f*2"/>
  <p:tag name="KSO_WM_TEMPLATE_CATEGORY" val="diagram"/>
  <p:tag name="KSO_WM_TEMPLATE_INDEX" val="20193075"/>
  <p:tag name="KSO_WM_UNIT_LAYERLEVEL" val="1"/>
  <p:tag name="KSO_WM_TAG_VERSION" val="1.0"/>
  <p:tag name="KSO_WM_BEAUTIFY_FLAG" val="#wm#"/>
  <p:tag name="KSO_WM_UNIT_COLOR_SCHEME_SHAPE_ID" val="9"/>
  <p:tag name="KSO_WM_UNIT_COLOR_SCHEME_PARENT_PAGE" val="0_1"/>
  <p:tag name="KSO_WM_UNIT_ADJUSTLAYOUT_ID" val="9"/>
  <p:tag name="KSO_WM_UNIT_TEXT_PART_ID_V2" val="d-1-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3075_1*i*7"/>
  <p:tag name="KSO_WM_TEMPLATE_CATEGORY" val="diagram"/>
  <p:tag name="KSO_WM_TEMPLATE_INDEX" val="20193075"/>
  <p:tag name="KSO_WM_UNIT_LAYERLEVEL" val="1"/>
  <p:tag name="KSO_WM_TAG_VERSION" val="1.0"/>
  <p:tag name="KSO_WM_BEAUTIFY_FLAG" val="#wm#"/>
  <p:tag name="KSO_WM_UNIT_COLOR_SCHEME_SHAPE_ID" val="19"/>
  <p:tag name="KSO_WM_UNIT_COLOR_SCHEME_PARENT_PAGE" val="0_1"/>
  <p:tag name="KSO_WM_UNIT_DECOLORIZATION" val="1"/>
  <p:tag name="KSO_WM_UNIT_ADJUSTLAYOUT_ID" val="19"/>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3075_1*i*8"/>
  <p:tag name="KSO_WM_TEMPLATE_CATEGORY" val="diagram"/>
  <p:tag name="KSO_WM_TEMPLATE_INDEX" val="20193075"/>
  <p:tag name="KSO_WM_UNIT_LAYERLEVEL" val="1"/>
  <p:tag name="KSO_WM_TAG_VERSION" val="1.0"/>
  <p:tag name="KSO_WM_BEAUTIFY_FLAG" val="#wm#"/>
  <p:tag name="KSO_WM_UNIT_COLOR_SCHEME_SHAPE_ID" val="22"/>
  <p:tag name="KSO_WM_UNIT_COLOR_SCHEME_PARENT_PAGE" val="0_1"/>
  <p:tag name="KSO_WM_UNIT_DECOLORIZATION" val="1"/>
  <p:tag name="KSO_WM_UNIT_ADJUSTLAYOUT_ID" val="2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3075_1*i*9"/>
  <p:tag name="KSO_WM_TEMPLATE_CATEGORY" val="diagram"/>
  <p:tag name="KSO_WM_TEMPLATE_INDEX" val="20193075"/>
  <p:tag name="KSO_WM_UNIT_LAYERLEVEL" val="1"/>
  <p:tag name="KSO_WM_TAG_VERSION" val="1.0"/>
  <p:tag name="KSO_WM_BEAUTIFY_FLAG" val="#wm#"/>
  <p:tag name="KSO_WM_UNIT_COLOR_SCHEME_SHAPE_ID" val="23"/>
  <p:tag name="KSO_WM_UNIT_COLOR_SCHEME_PARENT_PAGE" val="0_1"/>
  <p:tag name="KSO_WM_UNIT_ADJUSTLAYOUT_ID" val="23"/>
</p:tagLst>
</file>

<file path=ppt/tags/tag78.xml><?xml version="1.0" encoding="utf-8"?>
<p:tagLst xmlns:a="http://schemas.openxmlformats.org/drawingml/2006/main" xmlns:r="http://schemas.openxmlformats.org/officeDocument/2006/relationships"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SLIDE_SIZE" val="869*436"/>
  <p:tag name="KSO_WM_SLIDE_POSITION" val="45*40"/>
  <p:tag name="KSO_WM_BEAUTIFY_FLAG" val="#wm#"/>
  <p:tag name="KSO_WM_SLIDE_TYPE" val="text"/>
  <p:tag name="KSO_WM_SLIDE_LAYOUT_CNT" val="1_1_2"/>
  <p:tag name="KSO_WM_SLIDE_LAYOUT" val="a_d_f"/>
  <p:tag name="KSO_WM_SLIDE_ITEM_CNT" val="0"/>
  <p:tag name="KSO_WM_SLIDE_INDEX" val="1"/>
  <p:tag name="KSO_WM_SLIDE_ID" val="diagram20193070_1"/>
  <p:tag name="KSO_WM_TAG_VERSION" val="1.0"/>
  <p:tag name="KSO_WM_TEMPLATE_INDEX" val="20193070"/>
  <p:tag name="KSO_WM_TEMPLATE_CATEGORY" val="diagram"/>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070_1*i*1"/>
  <p:tag name="KSO_WM_TEMPLATE_CATEGORY" val="diagram"/>
  <p:tag name="KSO_WM_TEMPLATE_INDEX" val="20193070"/>
  <p:tag name="KSO_WM_UNIT_LAYERLEVEL" val="1"/>
  <p:tag name="KSO_WM_TAG_VERSION" val="1.0"/>
  <p:tag name="KSO_WM_BEAUTIFY_FLAG" val="#wm#"/>
  <p:tag name="KSO_WM_UNIT_COLOR_SCHEME_SHAPE_ID" val="12"/>
  <p:tag name="KSO_WM_UNIT_COLOR_SCHEME_PARENT_PAGE" val="0_1"/>
  <p:tag name="KSO_WM_UNIT_FOIL_COLOR" val="1"/>
  <p:tag name="KSO_WM_UNIT_ADJUSTLAYOUT_ID" val="12"/>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2"/>
  <p:tag name="KSO_WM_UNIT_ID" val="diagram20189202_1*l_h_i*1_1_2"/>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8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根据需要可酌情增减文字，以便观者可以准确理解您所传达的信息。即便信息错综复杂，需要用更多的文字来表述，也请您尽可能提炼思想的精髓，恰如其分的表达观点，往往事半功倍。"/>
  <p:tag name="KSO_WM_UNIT_TEXT_PART_ID" val="4-b"/>
  <p:tag name="KSO_WM_UNIT_TEXT_PART_SIZE" val="84.88*854.5"/>
  <p:tag name="KSO_WM_UNIT_VALUE" val="156"/>
  <p:tag name="KSO_WM_UNIT_HIGHLIGHT" val="0"/>
  <p:tag name="KSO_WM_UNIT_COMPATIBLE" val="0"/>
  <p:tag name="KSO_WM_UNIT_DIAGRAM_ISNUMVISUAL" val="0"/>
  <p:tag name="KSO_WM_UNIT_DIAGRAM_ISREFERUNIT" val="0"/>
  <p:tag name="KSO_WM_UNIT_TYPE" val="f"/>
  <p:tag name="KSO_WM_UNIT_INDEX" val="2"/>
  <p:tag name="KSO_WM_UNIT_ID" val="diagram20193070_1*f*2"/>
  <p:tag name="KSO_WM_TEMPLATE_CATEGORY" val="diagram"/>
  <p:tag name="KSO_WM_TEMPLATE_INDEX" val="20193070"/>
  <p:tag name="KSO_WM_UNIT_LAYERLEVEL" val="1"/>
  <p:tag name="KSO_WM_TAG_VERSION" val="1.0"/>
  <p:tag name="KSO_WM_BEAUTIFY_FLAG" val="#wm#"/>
  <p:tag name="KSO_WM_UNIT_COLOR_SCHEME_SHAPE_ID" val="2"/>
  <p:tag name="KSO_WM_UNIT_COLOR_SCHEME_PARENT_PAGE" val="0_1"/>
  <p:tag name="KSO_WM_UNIT_ADJUSTLAYOUT_ID" val="2"/>
  <p:tag name="KSO_WM_UNIT_TEXT_PART_ID_V2" val="d-4-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070_1*i*2"/>
  <p:tag name="KSO_WM_TEMPLATE_CATEGORY" val="diagram"/>
  <p:tag name="KSO_WM_TEMPLATE_INDEX" val="20193070"/>
  <p:tag name="KSO_WM_UNIT_LAYERLEVEL" val="1"/>
  <p:tag name="KSO_WM_TAG_VERSION" val="1.0"/>
  <p:tag name="KSO_WM_BEAUTIFY_FLAG" val="#wm#"/>
  <p:tag name="KSO_WM_UNIT_COLOR_SCHEME_SHAPE_ID" val="25"/>
  <p:tag name="KSO_WM_UNIT_COLOR_SCHEME_PARENT_PAGE" val="0_1"/>
  <p:tag name="KSO_WM_UNIT_ADJUSTLAYOUT_ID" val="25"/>
  <p:tag name="KSO_WM_UNIT_DECOLORIZATION" val="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3791"/>
  <p:tag name="KSO_WM_SLIDE_ID" val="diagram20193791_1"/>
  <p:tag name="KSO_WM_SLIDE_ITEM_CNT" val="0"/>
  <p:tag name="KSO_WM_SLIDE_INDEX" val="1"/>
  <p:tag name="KSO_WM_TAG_VERSION" val="1.0"/>
  <p:tag name="KSO_WM_SLIDE_LAYOUT" val="a_d_h"/>
  <p:tag name="KSO_WM_SLIDE_LAYOUT_CNT" val="1_1_1"/>
  <p:tag name="KSO_WM_SLIDE_TYPE" val="text"/>
  <p:tag name="KSO_WM_SLIDE_SUBTYPE" val="picTxt"/>
  <p:tag name="KSO_WM_SLIDE_SIZE" val="477.925*340.388"/>
  <p:tag name="KSO_WM_SLIDE_POSITION" val="45.0706*122.599"/>
  <p:tag name="KSO_WM_SLIDE_CONSTRAINT" val="%7b%22slideConstraint%22%3a%7b%22seriesAreas%22%3a%5b%5d%2c%22singleAreas%22%3a%5b%7b%22shapes%22%3a%5b10%5d%2c%22serialConstraintIndex%22%3a-1%2c%22areatextmark%22%3a0%2c%22pictureprocessmark%22%3a0%7d%5d%7d%7d"/>
  <p:tag name="KSO_WM_SLIDE_COLORSCHEME_VERSION" val="3.2"/>
  <p:tag name="KSO_WM_SLIDE_MODEL_TYPE" val="cover"/>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193791_1*h_i*1_1"/>
  <p:tag name="KSO_WM_TEMPLATE_CATEGORY" val="diagram"/>
  <p:tag name="KSO_WM_TEMPLATE_INDEX" val="20193791"/>
  <p:tag name="KSO_WM_UNIT_LAYERLEVEL" val="1_1"/>
  <p:tag name="KSO_WM_TAG_VERSION" val="1.0"/>
  <p:tag name="KSO_WM_BEAUTIFY_FLAG" val="#wm#"/>
  <p:tag name="KSO_WM_UNIT_ADJUSTLAYOUT_ID" val="4"/>
  <p:tag name="KSO_WM_UNIT_COLOR_SCHEME_SHAPE_ID" val="4"/>
  <p:tag name="KSO_WM_UNIT_COLOR_SCHEME_PARENT_PAGE" val="0_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791_1*i*1"/>
  <p:tag name="KSO_WM_TEMPLATE_CATEGORY" val="diagram"/>
  <p:tag name="KSO_WM_TEMPLATE_INDEX" val="20193791"/>
  <p:tag name="KSO_WM_UNIT_LAYERLEVEL" val="1"/>
  <p:tag name="KSO_WM_TAG_VERSION" val="1.0"/>
  <p:tag name="KSO_WM_BEAUTIFY_FLAG" val="#wm#"/>
  <p:tag name="KSO_WM_UNIT_ADJUSTLAYOUT_ID" val="27"/>
  <p:tag name="KSO_WM_UNIT_COLOR_SCHEME_SHAPE_ID" val="27"/>
  <p:tag name="KSO_WM_UNIT_COLOR_SCHEME_PARENT_PAGE" val="0_1"/>
</p:tagLst>
</file>

<file path=ppt/tags/tag8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请言简意赅的阐述观点。&#10;您的正文已经字字珠玑，但信息却错综复杂，需要用更多的文字来表述。&#10;恰如其分的表达观点，往往可以事半功倍。"/>
  <p:tag name="KSO_WM_UNIT_TEXT_PART_ID" val="1-d"/>
  <p:tag name="KSO_WM_UNIT_TEXT_PART_SIZE" val="254.64*224.5"/>
  <p:tag name="KSO_WM_UNIT_VALUE" val="130"/>
  <p:tag name="KSO_WM_UNIT_HIGHLIGHT" val="0"/>
  <p:tag name="KSO_WM_UNIT_COMPATIBLE" val="0"/>
  <p:tag name="KSO_WM_UNIT_DIAGRAM_ISNUMVISUAL" val="0"/>
  <p:tag name="KSO_WM_UNIT_DIAGRAM_ISREFERUNIT" val="0"/>
  <p:tag name="KSO_WM_UNIT_TYPE" val="h_f"/>
  <p:tag name="KSO_WM_UNIT_INDEX" val="1_1"/>
  <p:tag name="KSO_WM_UNIT_ID" val="diagram20193791_1*h_f*1_1"/>
  <p:tag name="KSO_WM_TEMPLATE_CATEGORY" val="diagram"/>
  <p:tag name="KSO_WM_TEMPLATE_INDEX" val="20193791"/>
  <p:tag name="KSO_WM_UNIT_LAYERLEVEL" val="1_1"/>
  <p:tag name="KSO_WM_TAG_VERSION" val="1.0"/>
  <p:tag name="KSO_WM_BEAUTIFY_FLAG" val="#wm#"/>
  <p:tag name="KSO_WM_UNIT_ADJUSTLAYOUT_ID" val="13"/>
  <p:tag name="KSO_WM_UNIT_COLOR_SCHEME_SHAPE_ID" val="13"/>
  <p:tag name="KSO_WM_UNIT_COLOR_SCHEME_PARENT_PAGE" val="0_1"/>
  <p:tag name="KSO_WM_UNIT_TEXT_PART_ID_V2" val="d-1-1"/>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193937_1"/>
  <p:tag name="KSO_WM_SLIDE_ITEM_CNT" val="0"/>
  <p:tag name="KSO_WM_SLIDE_INDEX" val="1"/>
  <p:tag name="KSO_WM_TAG_VERSION" val="1.0"/>
  <p:tag name="KSO_WM_BEAUTIFY_FLAG" val="#wm#"/>
  <p:tag name="KSO_WM_TEMPLATE_CATEGORY" val="diagram"/>
  <p:tag name="KSO_WM_TEMPLATE_INDEX" val="20193937"/>
  <p:tag name="KSO_WM_SLIDE_LAYOUT" val="a_d_f"/>
  <p:tag name="KSO_WM_SLIDE_LAYOUT_CNT" val="1_1_1"/>
  <p:tag name="KSO_WM_SLIDE_TYPE" val="text"/>
  <p:tag name="KSO_WM_SLIDE_SUBTYPE" val="picTxt"/>
  <p:tag name="KSO_WM_SLIDE_SIZE" val="1044*541"/>
  <p:tag name="KSO_WM_SLIDE_POSITION" val="0*-2"/>
  <p:tag name="KSO_WM_SLIDE_CONSTRAINT" val="%7b%22slideConstraint%22%3a%7b%22seriesAreas%22%3a%5b%5d%2c%22singleAreas%22%3a%5b%7b%22shapes%22%3a%5b3%5d%2c%22serialConstraintIndex%22%3a-1%2c%22areatextmark%22%3a0%2c%22pictureprocessmark%22%3a0%7d%5d%7d%7d"/>
  <p:tag name="KSO_WM_SLIDE_COLORSCHEME_VERSION" val="3.2"/>
  <p:tag name="KSO_WM_TEMPLATE_SUBCATEGORY" val="0"/>
  <p:tag name="KSO_WM_TEMPLATE_MASTER_TYPE" val="0"/>
  <p:tag name="KSO_WM_TEMPLATE_COLOR_TYPE" val="0"/>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3937_1*i*1"/>
  <p:tag name="KSO_WM_TEMPLATE_CATEGORY" val="diagram"/>
  <p:tag name="KSO_WM_TEMPLATE_INDEX" val="20193937"/>
  <p:tag name="KSO_WM_UNIT_LAYERLEVEL" val="1"/>
  <p:tag name="KSO_WM_TAG_VERSION" val="1.0"/>
  <p:tag name="KSO_WM_BEAUTIFY_FLAG" val="#wm#"/>
  <p:tag name="KSO_WM_UNIT_ADJUSTLAYOUT_ID" val="15"/>
  <p:tag name="KSO_WM_UNIT_COLOR_SCHEME_SHAPE_ID" val="15"/>
  <p:tag name="KSO_WM_UNIT_COLOR_SCHEME_PARENT_PAGE" val="0_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3937_1*i*2"/>
  <p:tag name="KSO_WM_TEMPLATE_CATEGORY" val="diagram"/>
  <p:tag name="KSO_WM_TEMPLATE_INDEX" val="20193937"/>
  <p:tag name="KSO_WM_UNIT_LAYERLEVEL" val="1"/>
  <p:tag name="KSO_WM_TAG_VERSION" val="1.0"/>
  <p:tag name="KSO_WM_BEAUTIFY_FLAG" val="#wm#"/>
  <p:tag name="KSO_WM_UNIT_ADJUSTLAYOUT_ID" val="2"/>
  <p:tag name="KSO_WM_UNIT_COLOR_SCHEME_SHAPE_ID" val="2"/>
  <p:tag name="KSO_WM_UNIT_COLOR_SCHEME_PARENT_PAGE" val="0_1"/>
  <p:tag name="KSO_WM_UNIT_FOIL_COLOR"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3937_1*i*3"/>
  <p:tag name="KSO_WM_TEMPLATE_CATEGORY" val="diagram"/>
  <p:tag name="KSO_WM_TEMPLATE_INDEX" val="20193937"/>
  <p:tag name="KSO_WM_UNIT_LAYERLEVEL" val="1"/>
  <p:tag name="KSO_WM_TAG_VERSION" val="1.0"/>
  <p:tag name="KSO_WM_BEAUTIFY_FLAG" val="#wm#"/>
  <p:tag name="KSO_WM_UNIT_ADJUSTLAYOUT_ID" val="17"/>
  <p:tag name="KSO_WM_UNIT_COLOR_SCHEME_SHAPE_ID" val="17"/>
  <p:tag name="KSO_WM_UNIT_COLOR_SCHEME_PARENT_PAGE" val="0_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202"/>
  <p:tag name="KSO_WM_TAG_VERSION" val="1.0"/>
  <p:tag name="KSO_WM_UNIT_TYPE" val="l_h_i"/>
  <p:tag name="KSO_WM_UNIT_INDEX" val="1_1_3"/>
  <p:tag name="KSO_WM_UNIT_ID" val="diagram20189202_1*l_h_i*1_1_3"/>
  <p:tag name="KSO_WM_UNIT_LAYERLEVEL" val="1_1_1"/>
  <p:tag name="KSO_WM_BEAUTIFY_FLAG" val="#wm#"/>
  <p:tag name="KSO_WM_DIAGRAM_GROUP_CODE" val="l1-1"/>
  <p:tag name="KSO_WM_UNIT_FILL_FORE_SCHEMECOLOR_INDEX" val="6"/>
  <p:tag name="KSO_WM_UNIT_FILL_TYPE" val="1"/>
  <p:tag name="KSO_WM_UNIT_USESOURCEFORMAT_APPLY" val="0"/>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3937_1*i*4"/>
  <p:tag name="KSO_WM_TEMPLATE_CATEGORY" val="diagram"/>
  <p:tag name="KSO_WM_TEMPLATE_INDEX" val="20193937"/>
  <p:tag name="KSO_WM_UNIT_LAYERLEVEL" val="1"/>
  <p:tag name="KSO_WM_TAG_VERSION" val="1.0"/>
  <p:tag name="KSO_WM_BEAUTIFY_FLAG" val="#wm#"/>
  <p:tag name="KSO_WM_UNIT_ADJUSTLAYOUT_ID" val="22"/>
  <p:tag name="KSO_WM_UNIT_COLOR_SCHEME_SHAPE_ID" val="22"/>
  <p:tag name="KSO_WM_UNIT_COLOR_SCHEME_PARENT_PAGE" val="0_1"/>
</p:tagLst>
</file>

<file path=ppt/tags/tag91.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TEXT_PART_ID" val="4-d"/>
  <p:tag name="KSO_WM_UNIT_TEXT_PART_SIZE" val="254.64*854.5"/>
  <p:tag name="KSO_WM_UNIT_VALUE" val="520"/>
  <p:tag name="KSO_WM_UNIT_HIGHLIGHT" val="0"/>
  <p:tag name="KSO_WM_UNIT_COMPATIBLE" val="0"/>
  <p:tag name="KSO_WM_UNIT_DIAGRAM_ISNUMVISUAL" val="0"/>
  <p:tag name="KSO_WM_UNIT_DIAGRAM_ISREFERUNIT" val="0"/>
  <p:tag name="KSO_WM_UNIT_TYPE" val="f"/>
  <p:tag name="KSO_WM_UNIT_INDEX" val="1"/>
  <p:tag name="KSO_WM_UNIT_ID" val="diagram20193937_1*f*1"/>
  <p:tag name="KSO_WM_TEMPLATE_CATEGORY" val="diagram"/>
  <p:tag name="KSO_WM_TEMPLATE_INDEX" val="20193937"/>
  <p:tag name="KSO_WM_UNIT_LAYERLEVEL" val="1"/>
  <p:tag name="KSO_WM_TAG_VERSION" val="1.0"/>
  <p:tag name="KSO_WM_BEAUTIFY_FLAG" val="#wm#"/>
  <p:tag name="KSO_WM_UNIT_ADJUSTLAYOUT_ID" val="11"/>
  <p:tag name="KSO_WM_UNIT_COLOR_SCHEME_SHAPE_ID" val="11"/>
  <p:tag name="KSO_WM_UNIT_COLOR_SCHEME_PARENT_PAGE" val="0_1"/>
  <p:tag name="KSO_WM_UNIT_TEXT_PART_ID_V2" val="d-4-1"/>
  <p:tag name="KSO_WM_UNIT_NOCLEAR" val="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3937_1*i*5"/>
  <p:tag name="KSO_WM_TEMPLATE_CATEGORY" val="diagram"/>
  <p:tag name="KSO_WM_TEMPLATE_INDEX" val="20193937"/>
  <p:tag name="KSO_WM_UNIT_LAYERLEVEL" val="1"/>
  <p:tag name="KSO_WM_TAG_VERSION" val="1.0"/>
  <p:tag name="KSO_WM_BEAUTIFY_FLAG" val="#wm#"/>
  <p:tag name="KSO_WM_UNIT_ADJUSTLAYOUT_ID" val="4"/>
  <p:tag name="KSO_WM_UNIT_COLOR_SCHEME_SHAPE_ID" val="4"/>
  <p:tag name="KSO_WM_UNIT_COLOR_SCHEME_PARENT_PAGE" val="0_1"/>
</p:tagLst>
</file>

<file path=ppt/tags/tag93.xml><?xml version="1.0" encoding="utf-8"?>
<p:tagLst xmlns:a="http://schemas.openxmlformats.org/drawingml/2006/main" xmlns:r="http://schemas.openxmlformats.org/officeDocument/2006/relationships" xmlns:p="http://schemas.openxmlformats.org/presentationml/2006/main">
  <p:tag name="KSO_WM_SLIDE_ID" val="diagram169018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14*545"/>
  <p:tag name="KSO_WM_SLIDE_POSITION" val="0*12"/>
  <p:tag name="KSO_WM_TAG_VERSION" val="1.0"/>
  <p:tag name="KSO_WM_BEAUTIFY_FLAG" val="#wm#"/>
  <p:tag name="KSO_WM_TEMPLATE_CATEGORY" val="diagram"/>
  <p:tag name="KSO_WM_TEMPLATE_INDEX" val="169018"/>
  <p:tag name="KSO_WM_SLIDE_LAYOUT" val="a_d_f"/>
  <p:tag name="KSO_WM_SLIDE_LAYOUT_CNT" val="1_1_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169018_1*i*1"/>
  <p:tag name="KSO_WM_TEMPLATE_CATEGORY" val="diagram"/>
  <p:tag name="KSO_WM_TEMPLATE_INDEX" val="16901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169018_1*i*2"/>
  <p:tag name="KSO_WM_TEMPLATE_CATEGORY" val="diagram"/>
  <p:tag name="KSO_WM_TEMPLATE_INDEX" val="16901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169018_1*i*3"/>
  <p:tag name="KSO_WM_TEMPLATE_CATEGORY" val="diagram"/>
  <p:tag name="KSO_WM_TEMPLATE_INDEX" val="16901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169018_1*i*4"/>
  <p:tag name="KSO_WM_TEMPLATE_CATEGORY" val="diagram"/>
  <p:tag name="KSO_WM_TEMPLATE_INDEX" val="169018"/>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169018_1*i*5"/>
  <p:tag name="KSO_WM_TEMPLATE_CATEGORY" val="diagram"/>
  <p:tag name="KSO_WM_TEMPLATE_INDEX" val="16901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
  <p:tag name="KSO_WM_UNIT_NOCLEAR" val="0"/>
  <p:tag name="KSO_WM_UNIT_VALUE" val="238"/>
  <p:tag name="KSO_WM_UNIT_HIGHLIGHT" val="0"/>
  <p:tag name="KSO_WM_UNIT_COMPATIBLE" val="0"/>
  <p:tag name="KSO_WM_UNIT_DIAGRAM_ISNUMVISUAL" val="0"/>
  <p:tag name="KSO_WM_UNIT_DIAGRAM_ISREFERUNIT" val="0"/>
  <p:tag name="KSO_WM_UNIT_TYPE" val="f"/>
  <p:tag name="KSO_WM_UNIT_INDEX" val="1"/>
  <p:tag name="KSO_WM_UNIT_ID" val="diagram169018_1*f*1"/>
  <p:tag name="KSO_WM_TEMPLATE_CATEGORY" val="diagram"/>
  <p:tag name="KSO_WM_TEMPLATE_INDEX" val="16901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4608</Words>
  <Application>Microsoft Office PowerPoint</Application>
  <PresentationFormat>宽屏</PresentationFormat>
  <Paragraphs>446</Paragraphs>
  <Slides>66</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66</vt:i4>
      </vt:variant>
    </vt:vector>
  </HeadingPairs>
  <TitlesOfParts>
    <vt:vector size="73" baseType="lpstr">
      <vt:lpstr>微软雅黑</vt:lpstr>
      <vt:lpstr>Calibri</vt:lpstr>
      <vt:lpstr>Wingdings</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Fortune</dc:creator>
  <cp:lastModifiedBy>sq gg</cp:lastModifiedBy>
  <cp:revision>51</cp:revision>
  <dcterms:created xsi:type="dcterms:W3CDTF">2021-11-01T09:25:00Z</dcterms:created>
  <dcterms:modified xsi:type="dcterms:W3CDTF">2022-03-22T14:19:55Z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v1.0_mb_AqjIgutNP6X8Fkofz64v2w==</vt:lpwstr>
  </property>
  <property fmtid="{D5CDD505-2E9C-101B-9397-08002B2CF9AE}" pid="4" name="ICV">
    <vt:lpwstr>C176E846215B4C388E6B43D2B3793911</vt:lpwstr>
  </property>
</Properties>
</file>